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9" r:id="rId3"/>
    <p:sldId id="284" r:id="rId4"/>
    <p:sldId id="261" r:id="rId5"/>
    <p:sldId id="260" r:id="rId6"/>
    <p:sldId id="289" r:id="rId7"/>
    <p:sldId id="291" r:id="rId8"/>
    <p:sldId id="293" r:id="rId9"/>
    <p:sldId id="354" r:id="rId10"/>
    <p:sldId id="292" r:id="rId11"/>
    <p:sldId id="294" r:id="rId12"/>
    <p:sldId id="296" r:id="rId13"/>
    <p:sldId id="304" r:id="rId14"/>
    <p:sldId id="297" r:id="rId15"/>
    <p:sldId id="305" r:id="rId16"/>
    <p:sldId id="300" r:id="rId17"/>
    <p:sldId id="301" r:id="rId18"/>
    <p:sldId id="350" r:id="rId19"/>
    <p:sldId id="351" r:id="rId20"/>
    <p:sldId id="306" r:id="rId21"/>
    <p:sldId id="308" r:id="rId22"/>
    <p:sldId id="309" r:id="rId23"/>
    <p:sldId id="310" r:id="rId24"/>
    <p:sldId id="311" r:id="rId25"/>
    <p:sldId id="314" r:id="rId26"/>
    <p:sldId id="312" r:id="rId27"/>
    <p:sldId id="315" r:id="rId28"/>
    <p:sldId id="316" r:id="rId29"/>
    <p:sldId id="317" r:id="rId30"/>
    <p:sldId id="318" r:id="rId31"/>
    <p:sldId id="319" r:id="rId32"/>
    <p:sldId id="321" r:id="rId33"/>
    <p:sldId id="322" r:id="rId34"/>
    <p:sldId id="323" r:id="rId35"/>
    <p:sldId id="324" r:id="rId36"/>
    <p:sldId id="325" r:id="rId37"/>
    <p:sldId id="327" r:id="rId38"/>
    <p:sldId id="328" r:id="rId39"/>
    <p:sldId id="326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40" r:id="rId48"/>
    <p:sldId id="343" r:id="rId49"/>
    <p:sldId id="337" r:id="rId50"/>
    <p:sldId id="339" r:id="rId51"/>
    <p:sldId id="341" r:id="rId52"/>
    <p:sldId id="342" r:id="rId53"/>
    <p:sldId id="344" r:id="rId54"/>
    <p:sldId id="345" r:id="rId55"/>
    <p:sldId id="346" r:id="rId56"/>
    <p:sldId id="349" r:id="rId57"/>
    <p:sldId id="586" r:id="rId58"/>
    <p:sldId id="587" r:id="rId59"/>
    <p:sldId id="58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81647" autoAdjust="0"/>
  </p:normalViewPr>
  <p:slideViewPr>
    <p:cSldViewPr snapToGrid="0">
      <p:cViewPr varScale="1">
        <p:scale>
          <a:sx n="73" d="100"/>
          <a:sy n="73" d="100"/>
        </p:scale>
        <p:origin x="1085" y="3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PR_curv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en-US" sz="1400"/>
              <a:t>Pascal VOC</a:t>
            </a:r>
            <a:r>
              <a:rPr lang="zh-TW" sz="1400"/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'Pascal VOC'!$C$6:$D$6</c:f>
              <c:strCache>
                <c:ptCount val="2"/>
                <c:pt idx="0">
                  <c:v>原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'Pascal VOC'!$E$6:$G$6</c:f>
              <c:numCache>
                <c:formatCode>General</c:formatCode>
                <c:ptCount val="3"/>
                <c:pt idx="0">
                  <c:v>5.6</c:v>
                </c:pt>
                <c:pt idx="1">
                  <c:v>28</c:v>
                </c:pt>
                <c:pt idx="2">
                  <c:v>77.2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D4-41B4-B91E-2A9EC631FE50}"/>
            </c:ext>
          </c:extLst>
        </c:ser>
        <c:ser>
          <c:idx val="1"/>
          <c:order val="1"/>
          <c:tx>
            <c:strRef>
              <c:f>'Pascal VOC'!$C$7:$D$7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VOC'!$E$7:$G$7</c:f>
              <c:numCache>
                <c:formatCode>0.00</c:formatCode>
                <c:ptCount val="3"/>
                <c:pt idx="0">
                  <c:v>5.9321479999999998</c:v>
                </c:pt>
                <c:pt idx="1">
                  <c:v>30.301200000000001</c:v>
                </c:pt>
                <c:pt idx="2">
                  <c:v>77.317999999999998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D4-41B4-B91E-2A9EC631FE50}"/>
            </c:ext>
          </c:extLst>
        </c:ser>
        <c:ser>
          <c:idx val="2"/>
          <c:order val="2"/>
          <c:tx>
            <c:strRef>
              <c:f>'Pascal VOC'!$C$8:$D$8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VOC'!$E$8:$G$8</c:f>
              <c:numCache>
                <c:formatCode>0.00</c:formatCode>
                <c:ptCount val="3"/>
                <c:pt idx="0">
                  <c:v>4.164987</c:v>
                </c:pt>
                <c:pt idx="1">
                  <c:v>23.026699999999998</c:v>
                </c:pt>
                <c:pt idx="2">
                  <c:v>76.846800000000002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4-41B4-B91E-2A9EC631FE50}"/>
            </c:ext>
          </c:extLst>
        </c:ser>
        <c:ser>
          <c:idx val="3"/>
          <c:order val="3"/>
          <c:tx>
            <c:strRef>
              <c:f>'Pascal VOC'!$C$9:$D$9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VOC'!$E$9:$G$9</c:f>
              <c:numCache>
                <c:formatCode>0.00</c:formatCode>
                <c:ptCount val="3"/>
                <c:pt idx="0">
                  <c:v>4.4697009999999997</c:v>
                </c:pt>
                <c:pt idx="1">
                  <c:v>24.589700000000001</c:v>
                </c:pt>
                <c:pt idx="2">
                  <c:v>76.392899999999997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4-41B4-B91E-2A9EC631FE50}"/>
            </c:ext>
          </c:extLst>
        </c:ser>
        <c:ser>
          <c:idx val="5"/>
          <c:order val="4"/>
          <c:tx>
            <c:strRef>
              <c:f>'Pascal VOC'!$C$10:$D$10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VOC'!$E$10:$G$10</c:f>
              <c:numCache>
                <c:formatCode>0.00</c:formatCode>
                <c:ptCount val="3"/>
                <c:pt idx="0">
                  <c:v>7.1201480000000004</c:v>
                </c:pt>
                <c:pt idx="1">
                  <c:v>37.865600000000001</c:v>
                </c:pt>
                <c:pt idx="2">
                  <c:v>81.048900000000003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D4-41B4-B91E-2A9EC631FE50}"/>
            </c:ext>
          </c:extLst>
        </c:ser>
        <c:ser>
          <c:idx val="6"/>
          <c:order val="5"/>
          <c:tx>
            <c:strRef>
              <c:f>'Pascal VOC'!$C$11:$D$11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VOC'!$E$11:$G$11</c:f>
              <c:numCache>
                <c:formatCode>0.00</c:formatCode>
                <c:ptCount val="3"/>
                <c:pt idx="0">
                  <c:v>4.3319910000000004</c:v>
                </c:pt>
                <c:pt idx="1">
                  <c:v>19.4922</c:v>
                </c:pt>
                <c:pt idx="2">
                  <c:v>78.776499999999999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2D4-41B4-B91E-2A9EC631FE50}"/>
            </c:ext>
          </c:extLst>
        </c:ser>
        <c:ser>
          <c:idx val="7"/>
          <c:order val="6"/>
          <c:tx>
            <c:strRef>
              <c:f>'Pascal VOC'!$C$12:$D$12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VOC'!$E$12:$G$12</c:f>
              <c:numCache>
                <c:formatCode>0.00</c:formatCode>
                <c:ptCount val="3"/>
                <c:pt idx="0">
                  <c:v>4.0714930000000003</c:v>
                </c:pt>
                <c:pt idx="1">
                  <c:v>22.090499999999999</c:v>
                </c:pt>
                <c:pt idx="2">
                  <c:v>80.410600000000002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D4-41B4-B91E-2A9EC631FE50}"/>
            </c:ext>
          </c:extLst>
        </c:ser>
        <c:ser>
          <c:idx val="9"/>
          <c:order val="7"/>
          <c:tx>
            <c:strRef>
              <c:f>'Pascal VOC'!$C$13:$D$13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D4-41B4-B91E-2A9EC631FE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VOC'!$E$13:$G$13</c:f>
              <c:numCache>
                <c:formatCode>0.00</c:formatCode>
                <c:ptCount val="3"/>
                <c:pt idx="0">
                  <c:v>5.8449030000000004</c:v>
                </c:pt>
                <c:pt idx="1">
                  <c:v>33.396599999999999</c:v>
                </c:pt>
                <c:pt idx="2">
                  <c:v>81.078699999999998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D4-41B4-B91E-2A9EC631FE50}"/>
            </c:ext>
          </c:extLst>
        </c:ser>
        <c:ser>
          <c:idx val="10"/>
          <c:order val="8"/>
          <c:tx>
            <c:strRef>
              <c:f>'Pascal VOC'!$C$14:$D$14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D4-41B4-B91E-2A9EC631FE5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D4-41B4-B91E-2A9EC631FE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VOC'!$E$14:$G$14</c:f>
              <c:numCache>
                <c:formatCode>0.00</c:formatCode>
                <c:ptCount val="3"/>
                <c:pt idx="0">
                  <c:v>2.4333589999999998</c:v>
                </c:pt>
                <c:pt idx="1">
                  <c:v>13.9938</c:v>
                </c:pt>
                <c:pt idx="2">
                  <c:v>79.287800000000004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2D4-41B4-B91E-2A9EC631FE50}"/>
            </c:ext>
          </c:extLst>
        </c:ser>
        <c:ser>
          <c:idx val="11"/>
          <c:order val="9"/>
          <c:tx>
            <c:strRef>
              <c:f>'Pascal VOC'!$C$15:$D$15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VOC'!$E$15:$G$15</c:f>
              <c:numCache>
                <c:formatCode>0.00</c:formatCode>
                <c:ptCount val="3"/>
                <c:pt idx="0">
                  <c:v>2.931743</c:v>
                </c:pt>
                <c:pt idx="1">
                  <c:v>16.565999999999999</c:v>
                </c:pt>
                <c:pt idx="2">
                  <c:v>79.756900000000002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2D4-41B4-B91E-2A9EC631FE5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64558816"/>
        <c:axId val="664555536"/>
      </c:barChart>
      <c:catAx>
        <c:axId val="66455881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endParaRPr lang="zh-TW"/>
          </a:p>
        </c:txPr>
        <c:crossAx val="664555536"/>
        <c:crosses val="autoZero"/>
        <c:auto val="1"/>
        <c:lblAlgn val="ctr"/>
        <c:lblOffset val="100"/>
        <c:noMultiLvlLbl val="0"/>
      </c:catAx>
      <c:valAx>
        <c:axId val="66455553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endParaRPr lang="zh-TW"/>
          </a:p>
        </c:txPr>
        <c:crossAx val="66455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400"/>
              <a:t>Pascal VOC</a:t>
            </a: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平均運行速度</a:t>
            </a:r>
            <a:r>
              <a:rPr lang="en-US" sz="1400"/>
              <a:t>vs. AP_50</a:t>
            </a:r>
            <a:endParaRPr lang="zh-TW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4140617476907577"/>
          <c:y val="0.13340317792910775"/>
          <c:w val="0.59852723313160638"/>
          <c:h val="0.6765087051389399"/>
        </c:manualLayout>
      </c:layout>
      <c:scatterChart>
        <c:scatterStyle val="lineMarker"/>
        <c:varyColors val="0"/>
        <c:ser>
          <c:idx val="0"/>
          <c:order val="0"/>
          <c:tx>
            <c:strRef>
              <c:f>運作時間比較!$B$13</c:f>
              <c:strCache>
                <c:ptCount val="1"/>
                <c:pt idx="0">
                  <c:v>FPN@P4 drl-RPN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7C16023-66E4-411C-BF18-2BACDAA156AA}" type="XVALUE">
                      <a:rPr lang="en-US" altLang="zh-TW"/>
                      <a:pPr/>
                      <a:t>[X 值]</a:t>
                    </a:fld>
                    <a:r>
                      <a:rPr lang="en-US" altLang="zh-TW" baseline="0"/>
                      <a:t>, </a:t>
                    </a:r>
                    <a:fld id="{127869D2-525B-4E94-8A70-B0F0E008F437}" type="YVALUE">
                      <a:rPr lang="en-US" altLang="zh-TW" baseline="0">
                        <a:solidFill>
                          <a:srgbClr val="FF0000"/>
                        </a:solidFill>
                      </a:rPr>
                      <a:pPr/>
                      <a:t>[Y 值]</a:t>
                    </a:fld>
                    <a:endParaRPr lang="en-US" altLang="zh-TW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009-4320-90CA-35216AC38A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0"/>
            <c:val val="0.11500000000000002"/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運作時間比較!$C$13</c:f>
              <c:numCache>
                <c:formatCode>0.000</c:formatCode>
                <c:ptCount val="1"/>
                <c:pt idx="0">
                  <c:v>0.25700000000000001</c:v>
                </c:pt>
              </c:numCache>
            </c:numRef>
          </c:xVal>
          <c:yVal>
            <c:numRef>
              <c:f>運作時間比較!$E$13</c:f>
              <c:numCache>
                <c:formatCode>0.00</c:formatCode>
                <c:ptCount val="1"/>
                <c:pt idx="0">
                  <c:v>81.078699999999998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009-4320-90CA-35216AC38A0D}"/>
            </c:ext>
          </c:extLst>
        </c:ser>
        <c:ser>
          <c:idx val="1"/>
          <c:order val="1"/>
          <c:tx>
            <c:strRef>
              <c:f>運作時間比較!$B$14</c:f>
              <c:strCache>
                <c:ptCount val="1"/>
                <c:pt idx="0">
                  <c:v>FPN@P4 GRP-HAI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0"/>
            <c:val val="7.0000000000000007E-2"/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運作時間比較!$C$14</c:f>
              <c:numCache>
                <c:formatCode>0.000</c:formatCode>
                <c:ptCount val="1"/>
                <c:pt idx="0">
                  <c:v>0.13600000000000001</c:v>
                </c:pt>
              </c:numCache>
            </c:numRef>
          </c:xVal>
          <c:yVal>
            <c:numRef>
              <c:f>運作時間比較!$E$14</c:f>
              <c:numCache>
                <c:formatCode>0.00</c:formatCode>
                <c:ptCount val="1"/>
                <c:pt idx="0">
                  <c:v>79.287800000000004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09-4320-90CA-35216AC38A0D}"/>
            </c:ext>
          </c:extLst>
        </c:ser>
        <c:ser>
          <c:idx val="2"/>
          <c:order val="2"/>
          <c:tx>
            <c:strRef>
              <c:f>運作時間比較!$B$15</c:f>
              <c:strCache>
                <c:ptCount val="1"/>
                <c:pt idx="0">
                  <c:v>FPN@P4 LRP-HAI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EFFC08F-FD65-4E51-9DAA-CE23B47ABB28}" type="XVALUE">
                      <a:rPr lang="en-US" altLang="zh-TW">
                        <a:solidFill>
                          <a:srgbClr val="FF0000"/>
                        </a:solidFill>
                      </a:rPr>
                      <a:pPr/>
                      <a:t>[X 值]</a:t>
                    </a:fld>
                    <a:r>
                      <a:rPr lang="en-US" altLang="zh-TW" baseline="0"/>
                      <a:t>, </a:t>
                    </a:r>
                    <a:fld id="{2CA632CF-DB55-4FF1-A113-80991357E25A}" type="YVALUE">
                      <a:rPr lang="en-US" altLang="zh-TW" baseline="0"/>
                      <a:pPr/>
                      <a:t>[Y 值]</a:t>
                    </a:fld>
                    <a:endParaRPr lang="en-US" altLang="zh-TW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009-4320-90CA-35216AC38A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0"/>
            <c:val val="5.6000000000000008E-2"/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運作時間比較!$C$15</c:f>
              <c:numCache>
                <c:formatCode>0.000</c:formatCode>
                <c:ptCount val="1"/>
                <c:pt idx="0">
                  <c:v>0.109</c:v>
                </c:pt>
              </c:numCache>
            </c:numRef>
          </c:xVal>
          <c:yVal>
            <c:numRef>
              <c:f>運作時間比較!$E$15</c:f>
              <c:numCache>
                <c:formatCode>0.00</c:formatCode>
                <c:ptCount val="1"/>
                <c:pt idx="0">
                  <c:v>79.756900000000002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009-4320-90CA-35216AC38A0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26833544"/>
        <c:axId val="626836824"/>
      </c:scatterChart>
      <c:valAx>
        <c:axId val="626833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Avg. runtime / image</a:t>
                </a:r>
                <a:r>
                  <a:rPr lang="zh-TW"/>
                  <a:t> </a:t>
                </a:r>
                <a:r>
                  <a:rPr lang="en-US"/>
                  <a:t>(s) 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26836824"/>
        <c:crosses val="autoZero"/>
        <c:crossBetween val="midCat"/>
      </c:valAx>
      <c:valAx>
        <c:axId val="626836824"/>
        <c:scaling>
          <c:orientation val="minMax"/>
          <c:max val="8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AP_50 (%) 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26833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125165739513045"/>
          <c:y val="0.45926973900394458"/>
          <c:w val="0.23228550158887712"/>
          <c:h val="0.183433631822737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P-R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工作表1!$B$2:$B$6</c:f>
              <c:numCache>
                <c:formatCode>General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</c:numCache>
            </c:numRef>
          </c:xVal>
          <c:y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0.75</c:v>
                </c:pt>
                <c:pt idx="4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AA-4ABC-BF1D-3ECA36347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12735"/>
        <c:axId val="191233759"/>
      </c:scatterChart>
      <c:valAx>
        <c:axId val="5371273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1233759"/>
        <c:crosses val="autoZero"/>
        <c:crossBetween val="midCat"/>
      </c:valAx>
      <c:valAx>
        <c:axId val="1912337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7127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en-US" sz="1400"/>
              <a:t>Pascal VOC</a:t>
            </a:r>
            <a:r>
              <a:rPr lang="zh-TW" sz="1400"/>
              <a:t>進階結果圖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'Pascal VOC'!$C$6:$D$6</c:f>
              <c:strCache>
                <c:ptCount val="2"/>
                <c:pt idx="0">
                  <c:v>原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'Pascal VOC'!$H$6:$I$6</c:f>
              <c:numCache>
                <c:formatCode>General</c:formatCode>
                <c:ptCount val="2"/>
                <c:pt idx="0">
                  <c:v>2.76</c:v>
                </c:pt>
                <c:pt idx="1">
                  <c:v>13.79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9-4C63-B259-2D3201D16F9A}"/>
            </c:ext>
          </c:extLst>
        </c:ser>
        <c:ser>
          <c:idx val="1"/>
          <c:order val="1"/>
          <c:tx>
            <c:strRef>
              <c:f>'Pascal VOC'!$C$7:$D$7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VOC'!$H$7:$I$7</c:f>
              <c:numCache>
                <c:formatCode>0.00</c:formatCode>
                <c:ptCount val="2"/>
                <c:pt idx="0">
                  <c:v>2.5516481195464205</c:v>
                </c:pt>
                <c:pt idx="1">
                  <c:v>13.033727412060522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89-4C63-B259-2D3201D16F9A}"/>
            </c:ext>
          </c:extLst>
        </c:ser>
        <c:ser>
          <c:idx val="2"/>
          <c:order val="2"/>
          <c:tx>
            <c:strRef>
              <c:f>'Pascal VOC'!$C$8:$D$8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VOC'!$H$8:$I$8</c:f>
              <c:numCache>
                <c:formatCode>0.00</c:formatCode>
                <c:ptCount val="2"/>
                <c:pt idx="0">
                  <c:v>3.3372910577720649</c:v>
                </c:pt>
                <c:pt idx="1">
                  <c:v>18.450669834023493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89-4C63-B259-2D3201D16F9A}"/>
            </c:ext>
          </c:extLst>
        </c:ser>
        <c:ser>
          <c:idx val="3"/>
          <c:order val="3"/>
          <c:tx>
            <c:strRef>
              <c:f>'Pascal VOC'!$C$9:$D$9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VOC'!$H$9:$I$9</c:f>
              <c:numCache>
                <c:formatCode>0.00</c:formatCode>
                <c:ptCount val="2"/>
                <c:pt idx="0">
                  <c:v>3.1067032131339545</c:v>
                </c:pt>
                <c:pt idx="1">
                  <c:v>17.091277470237944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89-4C63-B259-2D3201D16F9A}"/>
            </c:ext>
          </c:extLst>
        </c:ser>
        <c:ser>
          <c:idx val="5"/>
          <c:order val="4"/>
          <c:tx>
            <c:strRef>
              <c:f>'Pascal VOC'!$C$10:$D$10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VOC'!$H$10:$I$10</c:f>
              <c:numCache>
                <c:formatCode>0.00</c:formatCode>
                <c:ptCount val="2"/>
                <c:pt idx="0">
                  <c:v>2.1404361742584297</c:v>
                </c:pt>
                <c:pt idx="1">
                  <c:v>11.383035858243396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89-4C63-B259-2D3201D16F9A}"/>
            </c:ext>
          </c:extLst>
        </c:ser>
        <c:ser>
          <c:idx val="6"/>
          <c:order val="5"/>
          <c:tx>
            <c:strRef>
              <c:f>'Pascal VOC'!$C$11:$D$11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VOC'!$H$11:$I$11</c:f>
              <c:numCache>
                <c:formatCode>0.00</c:formatCode>
                <c:ptCount val="2"/>
                <c:pt idx="0">
                  <c:v>4.0414370876555745</c:v>
                </c:pt>
                <c:pt idx="1">
                  <c:v>18.184825407070328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A89-4C63-B259-2D3201D16F9A}"/>
            </c:ext>
          </c:extLst>
        </c:ser>
        <c:ser>
          <c:idx val="7"/>
          <c:order val="6"/>
          <c:tx>
            <c:strRef>
              <c:f>'Pascal VOC'!$C$12:$D$12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VOC'!$H$12:$I$12</c:f>
              <c:numCache>
                <c:formatCode>0.00</c:formatCode>
                <c:ptCount val="2"/>
                <c:pt idx="0">
                  <c:v>3.6400534166270573</c:v>
                </c:pt>
                <c:pt idx="1">
                  <c:v>19.749659400126685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A89-4C63-B259-2D3201D16F9A}"/>
            </c:ext>
          </c:extLst>
        </c:ser>
        <c:ser>
          <c:idx val="9"/>
          <c:order val="7"/>
          <c:tx>
            <c:strRef>
              <c:f>'Pascal VOC'!$C$13:$D$13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VOC'!$H$13:$I$13</c:f>
              <c:numCache>
                <c:formatCode>0.00</c:formatCode>
                <c:ptCount val="2"/>
                <c:pt idx="0">
                  <c:v>2.4277531245695672</c:v>
                </c:pt>
                <c:pt idx="1">
                  <c:v>13.871692994734042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A89-4C63-B259-2D3201D16F9A}"/>
            </c:ext>
          </c:extLst>
        </c:ser>
        <c:ser>
          <c:idx val="10"/>
          <c:order val="8"/>
          <c:tx>
            <c:strRef>
              <c:f>'Pascal VOC'!$C$14:$D$14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3A89-4C63-B259-2D3201D16F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A89-4C63-B259-2D3201D16F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VOC'!$H$14:$I$14</c:f>
              <c:numCache>
                <c:formatCode>0.00</c:formatCode>
                <c:ptCount val="2"/>
                <c:pt idx="0">
                  <c:v>5.6659234803984626</c:v>
                </c:pt>
                <c:pt idx="1">
                  <c:v>32.583683706349952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A89-4C63-B259-2D3201D16F9A}"/>
            </c:ext>
          </c:extLst>
        </c:ser>
        <c:ser>
          <c:idx val="11"/>
          <c:order val="9"/>
          <c:tx>
            <c:strRef>
              <c:f>'Pascal VOC'!$C$15:$D$15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VOC'!$H$15:$I$15</c:f>
              <c:numCache>
                <c:formatCode>0.00</c:formatCode>
                <c:ptCount val="2"/>
                <c:pt idx="0">
                  <c:v>4.8144935409875655</c:v>
                </c:pt>
                <c:pt idx="1">
                  <c:v>27.204601494742207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A89-4C63-B259-2D3201D16F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64515848"/>
        <c:axId val="664512240"/>
      </c:barChart>
      <c:catAx>
        <c:axId val="66451584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endParaRPr lang="zh-TW"/>
          </a:p>
        </c:txPr>
        <c:crossAx val="664512240"/>
        <c:crosses val="autoZero"/>
        <c:auto val="1"/>
        <c:lblAlgn val="ctr"/>
        <c:lblOffset val="100"/>
        <c:noMultiLvlLbl val="0"/>
      </c:catAx>
      <c:valAx>
        <c:axId val="6645122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endParaRPr lang="zh-TW"/>
          </a:p>
        </c:txPr>
        <c:crossAx val="66451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400"/>
              <a:t>AP</a:t>
            </a: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骨髓細胞資料集1!$E$6:$J$6</c:f>
              <c:numCache>
                <c:formatCode>0.00</c:formatCode>
                <c:ptCount val="6"/>
                <c:pt idx="0">
                  <c:v>71.775900000000007</c:v>
                </c:pt>
                <c:pt idx="1">
                  <c:v>89.095399999999998</c:v>
                </c:pt>
                <c:pt idx="2">
                  <c:v>81.367900000000006</c:v>
                </c:pt>
                <c:pt idx="3">
                  <c:v>91.326700000000002</c:v>
                </c:pt>
                <c:pt idx="4">
                  <c:v>89.02640000000001</c:v>
                </c:pt>
                <c:pt idx="5">
                  <c:v>70.996300000000005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C-4717-AC73-79318367DE51}"/>
            </c:ext>
          </c:extLst>
        </c:ser>
        <c:ser>
          <c:idx val="2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骨髓細胞資料集1!$E$7:$J$7</c:f>
              <c:numCache>
                <c:formatCode>0.00</c:formatCode>
                <c:ptCount val="6"/>
                <c:pt idx="0">
                  <c:v>72.320499999999996</c:v>
                </c:pt>
                <c:pt idx="1">
                  <c:v>89.792699999999996</c:v>
                </c:pt>
                <c:pt idx="2">
                  <c:v>82.120800000000003</c:v>
                </c:pt>
                <c:pt idx="3">
                  <c:v>91.326700000000002</c:v>
                </c:pt>
                <c:pt idx="4">
                  <c:v>90.198000000000008</c:v>
                </c:pt>
                <c:pt idx="5">
                  <c:v>71.019199999999998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0C-4717-AC73-79318367DE51}"/>
            </c:ext>
          </c:extLst>
        </c:ser>
        <c:ser>
          <c:idx val="3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骨髓細胞資料集1!$E$8:$J$8</c:f>
              <c:numCache>
                <c:formatCode>0.00</c:formatCode>
                <c:ptCount val="6"/>
                <c:pt idx="0">
                  <c:v>72.374099999999999</c:v>
                </c:pt>
                <c:pt idx="1">
                  <c:v>88.826700000000002</c:v>
                </c:pt>
                <c:pt idx="2">
                  <c:v>81.153800000000004</c:v>
                </c:pt>
                <c:pt idx="3">
                  <c:v>91.326700000000002</c:v>
                </c:pt>
                <c:pt idx="4">
                  <c:v>89.224400000000003</c:v>
                </c:pt>
                <c:pt idx="5">
                  <c:v>71.829399999999993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0C-4717-AC73-79318367DE51}"/>
            </c:ext>
          </c:extLst>
        </c:ser>
        <c:ser>
          <c:idx val="5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70C-4717-AC73-79318367DE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骨髓細胞資料集1!$E$9:$J$9</c:f>
              <c:numCache>
                <c:formatCode>0.00</c:formatCode>
                <c:ptCount val="6"/>
                <c:pt idx="0">
                  <c:v>74.577300000000008</c:v>
                </c:pt>
                <c:pt idx="1">
                  <c:v>92.374200000000002</c:v>
                </c:pt>
                <c:pt idx="2">
                  <c:v>79.851799999999997</c:v>
                </c:pt>
                <c:pt idx="3">
                  <c:v>94.673300000000012</c:v>
                </c:pt>
                <c:pt idx="4">
                  <c:v>90.066000000000003</c:v>
                </c:pt>
                <c:pt idx="5">
                  <c:v>73.039200000000008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0C-4717-AC73-79318367DE51}"/>
            </c:ext>
          </c:extLst>
        </c:ser>
        <c:ser>
          <c:idx val="6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骨髓細胞資料集1!$E$10:$J$10</c:f>
              <c:numCache>
                <c:formatCode>0.00</c:formatCode>
                <c:ptCount val="6"/>
                <c:pt idx="0">
                  <c:v>73.285599999999988</c:v>
                </c:pt>
                <c:pt idx="1">
                  <c:v>91.766300000000001</c:v>
                </c:pt>
                <c:pt idx="2">
                  <c:v>79.501000000000005</c:v>
                </c:pt>
                <c:pt idx="3">
                  <c:v>92.673299999999998</c:v>
                </c:pt>
                <c:pt idx="4">
                  <c:v>90.891100000000009</c:v>
                </c:pt>
                <c:pt idx="5">
                  <c:v>70.805899999999994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0C-4717-AC73-79318367DE51}"/>
            </c:ext>
          </c:extLst>
        </c:ser>
        <c:ser>
          <c:idx val="7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骨髓細胞資料集1!$E$11:$J$11</c:f>
              <c:numCache>
                <c:formatCode>0.00</c:formatCode>
                <c:ptCount val="6"/>
                <c:pt idx="0">
                  <c:v>73.839699999999993</c:v>
                </c:pt>
                <c:pt idx="1">
                  <c:v>92.590800000000002</c:v>
                </c:pt>
                <c:pt idx="2">
                  <c:v>79.477800000000002</c:v>
                </c:pt>
                <c:pt idx="3">
                  <c:v>92.673299999999998</c:v>
                </c:pt>
                <c:pt idx="4">
                  <c:v>90.230999999999995</c:v>
                </c:pt>
                <c:pt idx="5">
                  <c:v>72.070599999999999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0C-4717-AC73-79318367DE51}"/>
            </c:ext>
          </c:extLst>
        </c:ser>
        <c:ser>
          <c:idx val="9"/>
          <c:order val="6"/>
          <c:tx>
            <c:strRef>
              <c:f>骨髓細胞資料集1!$C$12:$D$12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70C-4717-AC73-79318367DE5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70C-4717-AC73-79318367DE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骨髓細胞資料集1!$E$12:$J$12</c:f>
              <c:numCache>
                <c:formatCode>0.00</c:formatCode>
                <c:ptCount val="6"/>
                <c:pt idx="0">
                  <c:v>72.522220000000004</c:v>
                </c:pt>
                <c:pt idx="1">
                  <c:v>90.784500000000008</c:v>
                </c:pt>
                <c:pt idx="2">
                  <c:v>81.600899999999996</c:v>
                </c:pt>
                <c:pt idx="3">
                  <c:v>94.673300000000012</c:v>
                </c:pt>
                <c:pt idx="4">
                  <c:v>91.138599999999997</c:v>
                </c:pt>
                <c:pt idx="5">
                  <c:v>73.526600000000002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70C-4717-AC73-79318367DE51}"/>
            </c:ext>
          </c:extLst>
        </c:ser>
        <c:ser>
          <c:idx val="10"/>
          <c:order val="7"/>
          <c:tx>
            <c:strRef>
              <c:f>骨髓細胞資料集1!$C$13:$D$13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70C-4717-AC73-79318367DE5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70C-4717-AC73-79318367DE5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770C-4717-AC73-79318367DE5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770C-4717-AC73-79318367DE5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770C-4717-AC73-79318367DE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骨髓細胞資料集1!$E$13:$J$13</c:f>
              <c:numCache>
                <c:formatCode>0.00</c:formatCode>
                <c:ptCount val="6"/>
                <c:pt idx="0">
                  <c:v>74.634399999999999</c:v>
                </c:pt>
                <c:pt idx="1">
                  <c:v>93.134600000000006</c:v>
                </c:pt>
                <c:pt idx="2">
                  <c:v>82.145200000000003</c:v>
                </c:pt>
                <c:pt idx="3">
                  <c:v>94.673300000000012</c:v>
                </c:pt>
                <c:pt idx="4">
                  <c:v>90.115499999999997</c:v>
                </c:pt>
                <c:pt idx="5">
                  <c:v>76.409300000000002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70C-4717-AC73-79318367DE51}"/>
            </c:ext>
          </c:extLst>
        </c:ser>
        <c:ser>
          <c:idx val="11"/>
          <c:order val="8"/>
          <c:tx>
            <c:strRef>
              <c:f>骨髓細胞資料集1!$C$14:$D$14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770C-4717-AC73-79318367DE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6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</c:strCache>
            </c:strRef>
          </c:cat>
          <c:val>
            <c:numRef>
              <c:f>骨髓細胞資料集1!$E$14:$J$14</c:f>
              <c:numCache>
                <c:formatCode>0.00</c:formatCode>
                <c:ptCount val="6"/>
                <c:pt idx="0">
                  <c:v>74.044799999999995</c:v>
                </c:pt>
                <c:pt idx="1">
                  <c:v>90.718600000000009</c:v>
                </c:pt>
                <c:pt idx="2">
                  <c:v>81.5916</c:v>
                </c:pt>
                <c:pt idx="3">
                  <c:v>94.673300000000012</c:v>
                </c:pt>
                <c:pt idx="4">
                  <c:v>89.009900000000002</c:v>
                </c:pt>
                <c:pt idx="5">
                  <c:v>75.7239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70C-4717-AC73-79318367DE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606257760"/>
        <c:axId val="606262024"/>
      </c:barChart>
      <c:catAx>
        <c:axId val="60625776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06262024"/>
        <c:crosses val="autoZero"/>
        <c:auto val="1"/>
        <c:lblAlgn val="ctr"/>
        <c:lblOffset val="100"/>
        <c:noMultiLvlLbl val="0"/>
      </c:catAx>
      <c:valAx>
        <c:axId val="606262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062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骨髓細胞資料集1!$K$6:$P$6</c:f>
              <c:numCache>
                <c:formatCode>0.00</c:formatCode>
                <c:ptCount val="6"/>
                <c:pt idx="0">
                  <c:v>61.475299999999997</c:v>
                </c:pt>
                <c:pt idx="1">
                  <c:v>82.954399999999993</c:v>
                </c:pt>
                <c:pt idx="2">
                  <c:v>82.954399999999993</c:v>
                </c:pt>
                <c:pt idx="3">
                  <c:v>91.333299999999994</c:v>
                </c:pt>
                <c:pt idx="4">
                  <c:v>89.018000000000001</c:v>
                </c:pt>
                <c:pt idx="5">
                  <c:v>81.495800000000003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8-4245-BCCB-9FC00B9156F6}"/>
            </c:ext>
          </c:extLst>
        </c:ser>
        <c:ser>
          <c:idx val="2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骨髓細胞資料集1!$K$7:$P$7</c:f>
              <c:numCache>
                <c:formatCode>0.00</c:formatCode>
                <c:ptCount val="6"/>
                <c:pt idx="0">
                  <c:v>59.965699999999998</c:v>
                </c:pt>
                <c:pt idx="1">
                  <c:v>81.590699999999998</c:v>
                </c:pt>
                <c:pt idx="2">
                  <c:v>81.590699999999998</c:v>
                </c:pt>
                <c:pt idx="3">
                  <c:v>91.333299999999994</c:v>
                </c:pt>
                <c:pt idx="4">
                  <c:v>90.189799999999991</c:v>
                </c:pt>
                <c:pt idx="5">
                  <c:v>79.835900000000009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8-4245-BCCB-9FC00B9156F6}"/>
            </c:ext>
          </c:extLst>
        </c:ser>
        <c:ser>
          <c:idx val="3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678-4245-BCCB-9FC00B9156F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678-4245-BCCB-9FC00B9156F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678-4245-BCCB-9FC00B9156F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678-4245-BCCB-9FC00B915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骨髓細胞資料集1!$K$8:$P$8</c:f>
              <c:numCache>
                <c:formatCode>0.00</c:formatCode>
                <c:ptCount val="6"/>
                <c:pt idx="0">
                  <c:v>61.581899999999997</c:v>
                </c:pt>
                <c:pt idx="1">
                  <c:v>83.154499999999999</c:v>
                </c:pt>
                <c:pt idx="2">
                  <c:v>83.154499999999999</c:v>
                </c:pt>
                <c:pt idx="3">
                  <c:v>91.333299999999994</c:v>
                </c:pt>
                <c:pt idx="4">
                  <c:v>89.204899999999995</c:v>
                </c:pt>
                <c:pt idx="5">
                  <c:v>81.652199999999993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678-4245-BCCB-9FC00B9156F6}"/>
            </c:ext>
          </c:extLst>
        </c:ser>
        <c:ser>
          <c:idx val="5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678-4245-BCCB-9FC00B915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骨髓細胞資料集1!$K$9:$P$9</c:f>
              <c:numCache>
                <c:formatCode>0.00</c:formatCode>
                <c:ptCount val="6"/>
                <c:pt idx="0">
                  <c:v>59.243199999999995</c:v>
                </c:pt>
                <c:pt idx="1">
                  <c:v>82.070599999999999</c:v>
                </c:pt>
                <c:pt idx="2">
                  <c:v>82.070599999999999</c:v>
                </c:pt>
                <c:pt idx="3">
                  <c:v>94.666700000000006</c:v>
                </c:pt>
                <c:pt idx="4">
                  <c:v>90.059899999999999</c:v>
                </c:pt>
                <c:pt idx="5">
                  <c:v>80.144000000000005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78-4245-BCCB-9FC00B9156F6}"/>
            </c:ext>
          </c:extLst>
        </c:ser>
        <c:ser>
          <c:idx val="6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骨髓細胞資料集1!$K$10:$P$10</c:f>
              <c:numCache>
                <c:formatCode>0.00</c:formatCode>
                <c:ptCount val="6"/>
                <c:pt idx="0">
                  <c:v>58.521500000000003</c:v>
                </c:pt>
                <c:pt idx="1">
                  <c:v>80.515599999999992</c:v>
                </c:pt>
                <c:pt idx="2">
                  <c:v>80.515599999999992</c:v>
                </c:pt>
                <c:pt idx="3">
                  <c:v>92.666700000000006</c:v>
                </c:pt>
                <c:pt idx="4">
                  <c:v>90.893199999999993</c:v>
                </c:pt>
                <c:pt idx="5">
                  <c:v>78.047799999999995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678-4245-BCCB-9FC00B9156F6}"/>
            </c:ext>
          </c:extLst>
        </c:ser>
        <c:ser>
          <c:idx val="7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骨髓細胞資料集1!$K$11:$P$11</c:f>
              <c:numCache>
                <c:formatCode>0.00</c:formatCode>
                <c:ptCount val="6"/>
                <c:pt idx="0">
                  <c:v>59.164700000000003</c:v>
                </c:pt>
                <c:pt idx="1">
                  <c:v>81.081299999999999</c:v>
                </c:pt>
                <c:pt idx="2">
                  <c:v>81.081299999999999</c:v>
                </c:pt>
                <c:pt idx="3">
                  <c:v>92.666700000000006</c:v>
                </c:pt>
                <c:pt idx="4">
                  <c:v>90.230500000000006</c:v>
                </c:pt>
                <c:pt idx="5">
                  <c:v>79.015799999999999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678-4245-BCCB-9FC00B9156F6}"/>
            </c:ext>
          </c:extLst>
        </c:ser>
        <c:ser>
          <c:idx val="9"/>
          <c:order val="6"/>
          <c:tx>
            <c:strRef>
              <c:f>骨髓細胞資料集1!$C$12:$D$12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678-4245-BCCB-9FC00B9156F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0678-4245-BCCB-9FC00B915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骨髓細胞資料集1!$K$12:$P$12</c:f>
              <c:numCache>
                <c:formatCode>0.00</c:formatCode>
                <c:ptCount val="6"/>
                <c:pt idx="0">
                  <c:v>59.523199999999996</c:v>
                </c:pt>
                <c:pt idx="1">
                  <c:v>81.882100000000008</c:v>
                </c:pt>
                <c:pt idx="2">
                  <c:v>81.882100000000008</c:v>
                </c:pt>
                <c:pt idx="3">
                  <c:v>94.666700000000006</c:v>
                </c:pt>
                <c:pt idx="4">
                  <c:v>91.161599999999993</c:v>
                </c:pt>
                <c:pt idx="5">
                  <c:v>79.902600000000007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678-4245-BCCB-9FC00B9156F6}"/>
            </c:ext>
          </c:extLst>
        </c:ser>
        <c:ser>
          <c:idx val="10"/>
          <c:order val="7"/>
          <c:tx>
            <c:strRef>
              <c:f>骨髓細胞資料集1!$C$13:$D$13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0678-4245-BCCB-9FC00B915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骨髓細胞資料集1!$K$13:$P$13</c:f>
              <c:numCache>
                <c:formatCode>0.00</c:formatCode>
                <c:ptCount val="6"/>
                <c:pt idx="0">
                  <c:v>60.088200000000001</c:v>
                </c:pt>
                <c:pt idx="1">
                  <c:v>82.513599999999997</c:v>
                </c:pt>
                <c:pt idx="2">
                  <c:v>82.513599999999997</c:v>
                </c:pt>
                <c:pt idx="3">
                  <c:v>94.666700000000006</c:v>
                </c:pt>
                <c:pt idx="4">
                  <c:v>90.125500000000002</c:v>
                </c:pt>
                <c:pt idx="5">
                  <c:v>81.188999999999993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678-4245-BCCB-9FC00B9156F6}"/>
            </c:ext>
          </c:extLst>
        </c:ser>
        <c:ser>
          <c:idx val="11"/>
          <c:order val="8"/>
          <c:tx>
            <c:strRef>
              <c:f>骨髓細胞資料集1!$C$14:$D$14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0678-4245-BCCB-9FC00B915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6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  <c:pt idx="3">
                  <c:v>AR_s</c:v>
                </c:pt>
                <c:pt idx="4">
                  <c:v>AR_m</c:v>
                </c:pt>
                <c:pt idx="5">
                  <c:v>AR_l</c:v>
                </c:pt>
              </c:strCache>
            </c:strRef>
          </c:cat>
          <c:val>
            <c:numRef>
              <c:f>骨髓細胞資料集1!$K$14:$P$14</c:f>
              <c:numCache>
                <c:formatCode>0.00</c:formatCode>
                <c:ptCount val="6"/>
                <c:pt idx="0">
                  <c:v>60.418400000000005</c:v>
                </c:pt>
                <c:pt idx="1">
                  <c:v>82.923999999999992</c:v>
                </c:pt>
                <c:pt idx="2">
                  <c:v>82.923999999999992</c:v>
                </c:pt>
                <c:pt idx="3">
                  <c:v>94.666700000000006</c:v>
                </c:pt>
                <c:pt idx="4">
                  <c:v>89.034599999999998</c:v>
                </c:pt>
                <c:pt idx="5">
                  <c:v>81.63709999999999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678-4245-BCCB-9FC00B9156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716764984"/>
        <c:axId val="716770888"/>
      </c:barChart>
      <c:catAx>
        <c:axId val="7167649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70888"/>
        <c:crosses val="autoZero"/>
        <c:auto val="1"/>
        <c:lblAlgn val="ctr"/>
        <c:lblOffset val="100"/>
        <c:noMultiLvlLbl val="0"/>
      </c:catAx>
      <c:valAx>
        <c:axId val="71677088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64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骨髓細胞資料集2!$C$7:$D$7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骨髓細胞資料集2!$E$7:$G$7</c:f>
              <c:numCache>
                <c:formatCode>0.00</c:formatCode>
                <c:ptCount val="3"/>
                <c:pt idx="0">
                  <c:v>7.7912100000000004</c:v>
                </c:pt>
                <c:pt idx="1">
                  <c:v>45.241799999999998</c:v>
                </c:pt>
                <c:pt idx="2">
                  <c:v>89.095399999999998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1-4CC8-9C97-31874518A281}"/>
            </c:ext>
          </c:extLst>
        </c:ser>
        <c:ser>
          <c:idx val="2"/>
          <c:order val="1"/>
          <c:tx>
            <c:strRef>
              <c:f>骨髓細胞資料集2!$C$8:$D$8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E91-4CC8-9C97-31874518A2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骨髓細胞資料集2!$E$8:$G$8</c:f>
              <c:numCache>
                <c:formatCode>0.00</c:formatCode>
                <c:ptCount val="3"/>
                <c:pt idx="0">
                  <c:v>2.648352</c:v>
                </c:pt>
                <c:pt idx="1">
                  <c:v>15.604999999999999</c:v>
                </c:pt>
                <c:pt idx="2">
                  <c:v>89.792699999999996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91-4CC8-9C97-31874518A281}"/>
            </c:ext>
          </c:extLst>
        </c:ser>
        <c:ser>
          <c:idx val="3"/>
          <c:order val="2"/>
          <c:tx>
            <c:strRef>
              <c:f>骨髓細胞資料集2!$C$9:$D$9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骨髓細胞資料集2!$E$9:$G$9</c:f>
              <c:numCache>
                <c:formatCode>0.00</c:formatCode>
                <c:ptCount val="3"/>
                <c:pt idx="0">
                  <c:v>2.769231</c:v>
                </c:pt>
                <c:pt idx="1">
                  <c:v>16.3002</c:v>
                </c:pt>
                <c:pt idx="2">
                  <c:v>88.826700000000002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91-4CC8-9C97-31874518A281}"/>
            </c:ext>
          </c:extLst>
        </c:ser>
        <c:ser>
          <c:idx val="5"/>
          <c:order val="3"/>
          <c:tx>
            <c:strRef>
              <c:f>骨髓細胞資料集2!$C$10:$D$10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骨髓細胞資料集2!$E$10:$G$10</c:f>
              <c:numCache>
                <c:formatCode>0.00</c:formatCode>
                <c:ptCount val="3"/>
                <c:pt idx="0">
                  <c:v>6.9010990000000003</c:v>
                </c:pt>
                <c:pt idx="1">
                  <c:v>29.211100000000002</c:v>
                </c:pt>
                <c:pt idx="2">
                  <c:v>92.374200000000002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91-4CC8-9C97-31874518A281}"/>
            </c:ext>
          </c:extLst>
        </c:ser>
        <c:ser>
          <c:idx val="6"/>
          <c:order val="4"/>
          <c:tx>
            <c:strRef>
              <c:f>骨髓細胞資料集2!$C$11:$D$11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骨髓細胞資料集2!$E$11:$G$11</c:f>
              <c:numCache>
                <c:formatCode>0.00</c:formatCode>
                <c:ptCount val="3"/>
                <c:pt idx="0">
                  <c:v>2.6923080000000001</c:v>
                </c:pt>
                <c:pt idx="1">
                  <c:v>15.634999999999998</c:v>
                </c:pt>
                <c:pt idx="2">
                  <c:v>91.766300000000001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91-4CC8-9C97-31874518A281}"/>
            </c:ext>
          </c:extLst>
        </c:ser>
        <c:ser>
          <c:idx val="7"/>
          <c:order val="5"/>
          <c:tx>
            <c:strRef>
              <c:f>骨髓細胞資料集2!$C$12:$D$12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E91-4CC8-9C97-31874518A28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E91-4CC8-9C97-31874518A2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骨髓細胞資料集2!$E$12:$G$12</c:f>
              <c:numCache>
                <c:formatCode>0.00</c:formatCode>
                <c:ptCount val="3"/>
                <c:pt idx="0">
                  <c:v>2.6153849999999998</c:v>
                </c:pt>
                <c:pt idx="1">
                  <c:v>15.613099999999999</c:v>
                </c:pt>
                <c:pt idx="2">
                  <c:v>92.590800000000002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E91-4CC8-9C97-31874518A281}"/>
            </c:ext>
          </c:extLst>
        </c:ser>
        <c:ser>
          <c:idx val="9"/>
          <c:order val="6"/>
          <c:tx>
            <c:strRef>
              <c:f>骨髓細胞資料集2!$C$13:$D$13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骨髓細胞資料集2!$E$13:$G$13</c:f>
              <c:numCache>
                <c:formatCode>0.00</c:formatCode>
                <c:ptCount val="3"/>
                <c:pt idx="0">
                  <c:v>6.593407</c:v>
                </c:pt>
                <c:pt idx="1">
                  <c:v>27.739200000000004</c:v>
                </c:pt>
                <c:pt idx="2">
                  <c:v>90.784500000000008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E91-4CC8-9C97-31874518A281}"/>
            </c:ext>
          </c:extLst>
        </c:ser>
        <c:ser>
          <c:idx val="10"/>
          <c:order val="7"/>
          <c:tx>
            <c:strRef>
              <c:f>骨髓細胞資料集2!$C$14:$D$14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BE91-4CC8-9C97-31874518A2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骨髓細胞資料集2!$E$14:$G$14</c:f>
              <c:numCache>
                <c:formatCode>0.00</c:formatCode>
                <c:ptCount val="3"/>
                <c:pt idx="0">
                  <c:v>2.6263730000000001</c:v>
                </c:pt>
                <c:pt idx="1">
                  <c:v>15.653</c:v>
                </c:pt>
                <c:pt idx="2">
                  <c:v>93.134600000000006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E91-4CC8-9C97-31874518A281}"/>
            </c:ext>
          </c:extLst>
        </c:ser>
        <c:ser>
          <c:idx val="11"/>
          <c:order val="8"/>
          <c:tx>
            <c:strRef>
              <c:f>骨髓細胞資料集2!$C$15:$D$15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骨髓細胞資料集2!$E$15:$G$15</c:f>
              <c:numCache>
                <c:formatCode>0.00</c:formatCode>
                <c:ptCount val="3"/>
                <c:pt idx="0">
                  <c:v>2.6703299999999999</c:v>
                </c:pt>
                <c:pt idx="1">
                  <c:v>15.818399999999999</c:v>
                </c:pt>
                <c:pt idx="2">
                  <c:v>90.718600000000009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91-4CC8-9C97-31874518A2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712576648"/>
        <c:axId val="712571400"/>
      </c:barChart>
      <c:catAx>
        <c:axId val="71257664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2571400"/>
        <c:crosses val="autoZero"/>
        <c:auto val="1"/>
        <c:lblAlgn val="ctr"/>
        <c:lblOffset val="100"/>
        <c:noMultiLvlLbl val="0"/>
      </c:catAx>
      <c:valAx>
        <c:axId val="71257140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2576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骨髓細胞資料集進階結果圖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骨髓細胞資料集2!$C$7:$D$7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骨髓細胞資料集2!$H$7:$I$7</c:f>
              <c:numCache>
                <c:formatCode>0.00</c:formatCode>
                <c:ptCount val="2"/>
                <c:pt idx="0">
                  <c:v>1.9693159865434178</c:v>
                </c:pt>
                <c:pt idx="1">
                  <c:v>11.43537396630305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62-453A-B7D5-A393B40D20C3}"/>
            </c:ext>
          </c:extLst>
        </c:ser>
        <c:ser>
          <c:idx val="2"/>
          <c:order val="1"/>
          <c:tx>
            <c:strRef>
              <c:f>骨髓細胞資料集2!$C$8:$D$8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骨髓細胞資料集2!$H$8:$I$8</c:f>
              <c:numCache>
                <c:formatCode>0.00</c:formatCode>
                <c:ptCount val="2"/>
                <c:pt idx="0">
                  <c:v>5.754098045498238</c:v>
                </c:pt>
                <c:pt idx="1">
                  <c:v>33.905122883967081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62-453A-B7D5-A393B40D20C3}"/>
            </c:ext>
          </c:extLst>
        </c:ser>
        <c:ser>
          <c:idx val="3"/>
          <c:order val="2"/>
          <c:tx>
            <c:strRef>
              <c:f>骨髓細胞資料集2!$C$9:$D$9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骨髓細胞資料集2!$H$9:$I$9</c:f>
              <c:numCache>
                <c:formatCode>0.00</c:formatCode>
                <c:ptCount val="2"/>
                <c:pt idx="0">
                  <c:v>5.4494239334486698</c:v>
                </c:pt>
                <c:pt idx="1">
                  <c:v>32.07630566030786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62-453A-B7D5-A393B40D20C3}"/>
            </c:ext>
          </c:extLst>
        </c:ser>
        <c:ser>
          <c:idx val="5"/>
          <c:order val="3"/>
          <c:tx>
            <c:strRef>
              <c:f>骨髓細胞資料集2!$C$10:$D$10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骨髓細胞資料集2!$H$10:$I$10</c:f>
              <c:numCache>
                <c:formatCode>0.00</c:formatCode>
                <c:ptCount val="2"/>
                <c:pt idx="0">
                  <c:v>3.1622978936089363</c:v>
                </c:pt>
                <c:pt idx="1">
                  <c:v>13.385433247660988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62-453A-B7D5-A393B40D20C3}"/>
            </c:ext>
          </c:extLst>
        </c:ser>
        <c:ser>
          <c:idx val="6"/>
          <c:order val="4"/>
          <c:tx>
            <c:strRef>
              <c:f>骨髓細胞資料集2!$C$11:$D$11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骨髓細胞資料集2!$H$11:$I$11</c:f>
              <c:numCache>
                <c:formatCode>0.00</c:formatCode>
                <c:ptCount val="2"/>
                <c:pt idx="0">
                  <c:v>5.8692868564118976</c:v>
                </c:pt>
                <c:pt idx="1">
                  <c:v>34.084621818900359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62-453A-B7D5-A393B40D20C3}"/>
            </c:ext>
          </c:extLst>
        </c:ser>
        <c:ser>
          <c:idx val="7"/>
          <c:order val="5"/>
          <c:tx>
            <c:strRef>
              <c:f>骨髓細胞資料集2!$C$12:$D$12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骨髓細胞資料集2!$H$12:$I$12</c:f>
              <c:numCache>
                <c:formatCode>0.00</c:formatCode>
                <c:ptCount val="2"/>
                <c:pt idx="0">
                  <c:v>5.9303277376049603</c:v>
                </c:pt>
                <c:pt idx="1">
                  <c:v>35.402359499653016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62-453A-B7D5-A393B40D20C3}"/>
            </c:ext>
          </c:extLst>
        </c:ser>
        <c:ser>
          <c:idx val="9"/>
          <c:order val="6"/>
          <c:tx>
            <c:strRef>
              <c:f>骨髓細胞資料集2!$C$13:$D$13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骨髓細胞資料集2!$H$13:$I$13</c:f>
              <c:numCache>
                <c:formatCode>0.00</c:formatCode>
                <c:ptCount val="2"/>
                <c:pt idx="0">
                  <c:v>3.2727872469285342</c:v>
                </c:pt>
                <c:pt idx="1">
                  <c:v>13.768981650912799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62-453A-B7D5-A393B40D20C3}"/>
            </c:ext>
          </c:extLst>
        </c:ser>
        <c:ser>
          <c:idx val="10"/>
          <c:order val="7"/>
          <c:tx>
            <c:strRef>
              <c:f>骨髓細胞資料集2!$C$14:$D$14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962-453A-B7D5-A393B40D20C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962-453A-B7D5-A393B40D20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骨髓細胞資料集2!$H$14:$I$14</c:f>
              <c:numCache>
                <c:formatCode>0.00</c:formatCode>
                <c:ptCount val="2"/>
                <c:pt idx="0">
                  <c:v>5.9499520858621349</c:v>
                </c:pt>
                <c:pt idx="1">
                  <c:v>35.461299670686536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962-453A-B7D5-A393B40D20C3}"/>
            </c:ext>
          </c:extLst>
        </c:ser>
        <c:ser>
          <c:idx val="11"/>
          <c:order val="8"/>
          <c:tx>
            <c:strRef>
              <c:f>骨髓細胞資料集2!$C$15:$D$15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骨髓細胞資料集2!$H$15:$I$15</c:f>
              <c:numCache>
                <c:formatCode>0.00</c:formatCode>
                <c:ptCount val="2"/>
                <c:pt idx="0">
                  <c:v>5.7350048045314326</c:v>
                </c:pt>
                <c:pt idx="1">
                  <c:v>33.972804859324505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62-453A-B7D5-A393B40D20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705489360"/>
        <c:axId val="705495920"/>
      </c:barChart>
      <c:catAx>
        <c:axId val="70548936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05495920"/>
        <c:crosses val="autoZero"/>
        <c:auto val="1"/>
        <c:lblAlgn val="ctr"/>
        <c:lblOffset val="100"/>
        <c:noMultiLvlLbl val="0"/>
      </c:catAx>
      <c:valAx>
        <c:axId val="70549592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054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en-US" sz="1400"/>
              <a:t>MS COCO</a:t>
            </a:r>
            <a:r>
              <a:rPr lang="zh-TW" altLang="en-US" sz="1400" b="0" i="0" u="none" strike="noStrike" cap="none" normalizeH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1400"/>
              <a:t>AP</a:t>
            </a:r>
            <a:r>
              <a:rPr lang="zh-TW" sz="1400"/>
              <a:t>、</a:t>
            </a:r>
            <a:r>
              <a:rPr lang="en-US" sz="1400"/>
              <a:t>AR</a:t>
            </a: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'MS COCO 1'!$B$5:$C$5</c:f>
              <c:strCache>
                <c:ptCount val="2"/>
                <c:pt idx="0">
                  <c:v>FPN@P4</c:v>
                </c:pt>
                <c:pt idx="1">
                  <c:v>drl-PRN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1'!$D$5:$O$5</c:f>
              <c:numCache>
                <c:formatCode>0.00</c:formatCode>
                <c:ptCount val="12"/>
                <c:pt idx="0">
                  <c:v>32.188699999999997</c:v>
                </c:pt>
                <c:pt idx="1">
                  <c:v>50.982499999999995</c:v>
                </c:pt>
                <c:pt idx="2">
                  <c:v>34.822900000000004</c:v>
                </c:pt>
                <c:pt idx="3">
                  <c:v>13.564200000000001</c:v>
                </c:pt>
                <c:pt idx="4">
                  <c:v>38.330500000000001</c:v>
                </c:pt>
                <c:pt idx="5">
                  <c:v>49.569000000000003</c:v>
                </c:pt>
                <c:pt idx="6">
                  <c:v>29.029100000000003</c:v>
                </c:pt>
                <c:pt idx="7">
                  <c:v>42.262599999999999</c:v>
                </c:pt>
                <c:pt idx="8">
                  <c:v>43.142499999999998</c:v>
                </c:pt>
                <c:pt idx="9">
                  <c:v>17.795400000000001</c:v>
                </c:pt>
                <c:pt idx="10">
                  <c:v>52.837199999999996</c:v>
                </c:pt>
                <c:pt idx="11">
                  <c:v>64.799700000000001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3-414D-AF34-A6306B77A676}"/>
            </c:ext>
          </c:extLst>
        </c:ser>
        <c:ser>
          <c:idx val="1"/>
          <c:order val="1"/>
          <c:tx>
            <c:strRef>
              <c:f>'MS COCO 1'!$B$6:$C$6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E13-414D-AF34-A6306B77A67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5A5C4B-360F-4519-91B4-942E7E9F10E6}" type="VALUE">
                      <a:rPr lang="en-US" altLang="zh-TW">
                        <a:solidFill>
                          <a:srgbClr val="FF0000"/>
                        </a:solidFill>
                      </a:rPr>
                      <a:pPr/>
                      <a:t>[值]</a:t>
                    </a:fld>
                    <a:endParaRPr lang="zh-TW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E13-414D-AF34-A6306B77A67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000" b="0" i="0" u="none" strike="noStrike" kern="1200" baseline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0679EC82-C546-413B-8405-854A050E4E0A}" type="VALUE">
                      <a:rPr lang="en-US" altLang="zh-TW" b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13-414D-AF34-A6306B77A67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E13-414D-AF34-A6306B77A67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E13-414D-AF34-A6306B77A67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AE13-414D-AF34-A6306B77A67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E13-414D-AF34-A6306B77A67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AE13-414D-AF34-A6306B77A67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AE13-414D-AF34-A6306B77A67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AE13-414D-AF34-A6306B77A67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AE13-414D-AF34-A6306B77A67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AE13-414D-AF34-A6306B77A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1'!$D$6:$O$6</c:f>
              <c:numCache>
                <c:formatCode>0.00</c:formatCode>
                <c:ptCount val="12"/>
                <c:pt idx="0">
                  <c:v>33.590499999999999</c:v>
                </c:pt>
                <c:pt idx="1">
                  <c:v>52.685299999999998</c:v>
                </c:pt>
                <c:pt idx="2">
                  <c:v>36.408200000000001</c:v>
                </c:pt>
                <c:pt idx="3">
                  <c:v>14.3324</c:v>
                </c:pt>
                <c:pt idx="4">
                  <c:v>39.944600000000001</c:v>
                </c:pt>
                <c:pt idx="5">
                  <c:v>51.188400000000001</c:v>
                </c:pt>
                <c:pt idx="6">
                  <c:v>29.6846</c:v>
                </c:pt>
                <c:pt idx="7">
                  <c:v>43.563800000000001</c:v>
                </c:pt>
                <c:pt idx="8">
                  <c:v>44.670100000000005</c:v>
                </c:pt>
                <c:pt idx="9">
                  <c:v>18.485099999999999</c:v>
                </c:pt>
                <c:pt idx="10">
                  <c:v>55.2438</c:v>
                </c:pt>
                <c:pt idx="11">
                  <c:v>65.341200000000001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E13-414D-AF34-A6306B77A676}"/>
            </c:ext>
          </c:extLst>
        </c:ser>
        <c:ser>
          <c:idx val="2"/>
          <c:order val="2"/>
          <c:tx>
            <c:strRef>
              <c:f>'MS COCO 1'!$B$7:$C$7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1'!$D$7:$O$7</c:f>
              <c:numCache>
                <c:formatCode>0.00</c:formatCode>
                <c:ptCount val="12"/>
                <c:pt idx="0">
                  <c:v>32.773799999999994</c:v>
                </c:pt>
                <c:pt idx="1">
                  <c:v>52.027799999999999</c:v>
                </c:pt>
                <c:pt idx="2">
                  <c:v>35.577999999999996</c:v>
                </c:pt>
                <c:pt idx="3">
                  <c:v>13.7958</c:v>
                </c:pt>
                <c:pt idx="4">
                  <c:v>39.482500000000002</c:v>
                </c:pt>
                <c:pt idx="5">
                  <c:v>49.3611</c:v>
                </c:pt>
                <c:pt idx="6">
                  <c:v>29.235600000000002</c:v>
                </c:pt>
                <c:pt idx="7">
                  <c:v>42.76</c:v>
                </c:pt>
                <c:pt idx="8">
                  <c:v>43.802400000000006</c:v>
                </c:pt>
                <c:pt idx="9">
                  <c:v>18.095099999999999</c:v>
                </c:pt>
                <c:pt idx="10">
                  <c:v>54.5443</c:v>
                </c:pt>
                <c:pt idx="11">
                  <c:v>63.752200000000002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E13-414D-AF34-A6306B77A6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774343664"/>
        <c:axId val="774343992"/>
      </c:barChart>
      <c:catAx>
        <c:axId val="77434366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74343992"/>
        <c:crosses val="autoZero"/>
        <c:auto val="1"/>
        <c:lblAlgn val="ctr"/>
        <c:lblOffset val="100"/>
        <c:noMultiLvlLbl val="0"/>
      </c:catAx>
      <c:valAx>
        <c:axId val="7743439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7434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en-US" sz="1400"/>
              <a:t>MS COCO</a:t>
            </a: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'MS COCO 2'!$C$6:$D$6</c:f>
              <c:strCache>
                <c:ptCount val="2"/>
                <c:pt idx="0">
                  <c:v>FPN@P4</c:v>
                </c:pt>
                <c:pt idx="1">
                  <c:v>drl-PRN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2BE-4AAA-93FC-68A4453E6B4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2BE-4AAA-93FC-68A4453E6B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2'!$E$6:$I$6</c:f>
              <c:numCache>
                <c:formatCode>General</c:formatCode>
                <c:ptCount val="5"/>
                <c:pt idx="0">
                  <c:v>9.32</c:v>
                </c:pt>
                <c:pt idx="1">
                  <c:v>33.46</c:v>
                </c:pt>
                <c:pt idx="2">
                  <c:v>50.98</c:v>
                </c:pt>
                <c:pt idx="3">
                  <c:v>1.52</c:v>
                </c:pt>
                <c:pt idx="4">
                  <c:v>5.47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E-4AAA-93FC-68A4453E6B4F}"/>
            </c:ext>
          </c:extLst>
        </c:ser>
        <c:ser>
          <c:idx val="1"/>
          <c:order val="1"/>
          <c:tx>
            <c:strRef>
              <c:f>'MS COCO 2'!$C$7:$D$7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2BE-4AAA-93FC-68A4453E6B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2'!$E$7:$I$7</c:f>
              <c:numCache>
                <c:formatCode>General</c:formatCode>
                <c:ptCount val="5"/>
                <c:pt idx="0">
                  <c:v>7.68</c:v>
                </c:pt>
                <c:pt idx="1">
                  <c:v>37.81</c:v>
                </c:pt>
                <c:pt idx="2">
                  <c:v>52.69</c:v>
                </c:pt>
                <c:pt idx="3">
                  <c:v>1.39</c:v>
                </c:pt>
                <c:pt idx="4">
                  <c:v>6.86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BE-4AAA-93FC-68A4453E6B4F}"/>
            </c:ext>
          </c:extLst>
        </c:ser>
        <c:ser>
          <c:idx val="2"/>
          <c:order val="2"/>
          <c:tx>
            <c:strRef>
              <c:f>'MS COCO 2'!$C$8:$D$8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2BE-4AAA-93FC-68A4453E6B4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2BE-4AAA-93FC-68A4453E6B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2'!$E$8:$I$8</c:f>
              <c:numCache>
                <c:formatCode>General</c:formatCode>
                <c:ptCount val="5"/>
                <c:pt idx="0">
                  <c:v>7.12</c:v>
                </c:pt>
                <c:pt idx="1">
                  <c:v>35.72</c:v>
                </c:pt>
                <c:pt idx="2">
                  <c:v>52.03</c:v>
                </c:pt>
                <c:pt idx="3">
                  <c:v>1.46</c:v>
                </c:pt>
                <c:pt idx="4">
                  <c:v>7.31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2BE-4AAA-93FC-68A4453E6B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92147328"/>
        <c:axId val="592149296"/>
      </c:barChart>
      <c:catAx>
        <c:axId val="59214732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2149296"/>
        <c:crosses val="autoZero"/>
        <c:auto val="1"/>
        <c:lblAlgn val="ctr"/>
        <c:lblOffset val="100"/>
        <c:noMultiLvlLbl val="0"/>
      </c:catAx>
      <c:valAx>
        <c:axId val="59214929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214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400">
                <a:latin typeface="標楷體" panose="03000509000000000000" pitchFamily="65" charset="-120"/>
                <a:ea typeface="標楷體" panose="03000509000000000000" pitchFamily="65" charset="-120"/>
              </a:rPr>
              <a:t>大腸鏡資料集結果圖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大腸鏡!$B$5:$C$5</c:f>
              <c:strCache>
                <c:ptCount val="2"/>
                <c:pt idx="0">
                  <c:v>FPN@P4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大腸鏡!$D$5:$H$5</c:f>
              <c:numCache>
                <c:formatCode>0.00</c:formatCode>
                <c:ptCount val="5"/>
                <c:pt idx="0">
                  <c:v>3.0085950000000001</c:v>
                </c:pt>
                <c:pt idx="1">
                  <c:v>15.450200000000001</c:v>
                </c:pt>
                <c:pt idx="2">
                  <c:v>90.8215</c:v>
                </c:pt>
                <c:pt idx="3">
                  <c:v>5.8783381444900389</c:v>
                </c:pt>
                <c:pt idx="4">
                  <c:v>30.187346585366257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8-4278-A5DD-A752D3825930}"/>
            </c:ext>
          </c:extLst>
        </c:ser>
        <c:ser>
          <c:idx val="1"/>
          <c:order val="1"/>
          <c:tx>
            <c:strRef>
              <c:f>大腸鏡!$B$6:$C$6</c:f>
              <c:strCache>
                <c:ptCount val="2"/>
                <c:pt idx="0">
                  <c:v>FPN@P4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68-4278-A5DD-A752D38259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768-4278-A5DD-A752D382593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768-4278-A5DD-A752D382593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768-4278-A5DD-A752D3825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大腸鏡!$D$6:$H$6</c:f>
              <c:numCache>
                <c:formatCode>0.00</c:formatCode>
                <c:ptCount val="5"/>
                <c:pt idx="0">
                  <c:v>1.0265610000000001</c:v>
                </c:pt>
                <c:pt idx="1">
                  <c:v>6.4779</c:v>
                </c:pt>
                <c:pt idx="2">
                  <c:v>90.859499999999997</c:v>
                </c:pt>
                <c:pt idx="3">
                  <c:v>14.026073264483861</c:v>
                </c:pt>
                <c:pt idx="4">
                  <c:v>88.508622478352478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68-4278-A5DD-A752D3825930}"/>
            </c:ext>
          </c:extLst>
        </c:ser>
        <c:ser>
          <c:idx val="2"/>
          <c:order val="2"/>
          <c:tx>
            <c:strRef>
              <c:f>大腸鏡!$B$7:$C$7</c:f>
              <c:strCache>
                <c:ptCount val="2"/>
                <c:pt idx="0">
                  <c:v>FPN@P4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6768-4278-A5DD-A752D382593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768-4278-A5DD-A752D3825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大腸鏡!$D$7:$H$7</c:f>
              <c:numCache>
                <c:formatCode>0.00</c:formatCode>
                <c:ptCount val="5"/>
                <c:pt idx="0">
                  <c:v>1.033393</c:v>
                </c:pt>
                <c:pt idx="1">
                  <c:v>6.5337999999999994</c:v>
                </c:pt>
                <c:pt idx="2">
                  <c:v>90.868099999999998</c:v>
                </c:pt>
                <c:pt idx="3">
                  <c:v>13.907389268113503</c:v>
                </c:pt>
                <c:pt idx="4">
                  <c:v>87.931793615787996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68-4278-A5DD-A752D38259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763838104"/>
        <c:axId val="763839744"/>
      </c:barChart>
      <c:catAx>
        <c:axId val="76383810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63839744"/>
        <c:crosses val="autoZero"/>
        <c:auto val="1"/>
        <c:lblAlgn val="ctr"/>
        <c:lblOffset val="100"/>
        <c:noMultiLvlLbl val="0"/>
      </c:catAx>
      <c:valAx>
        <c:axId val="76383974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63838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2020/8/12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GRU</a:t>
                </a:r>
                <a:r>
                  <a:rPr lang="zh-TW" altLang="en-US" b="0" dirty="0"/>
                  <a:t>是循環神經網路的一種</a:t>
                </a:r>
                <a:endParaRPr lang="en-US" altLang="zh-TW" b="0" dirty="0"/>
              </a:p>
              <a:p>
                <a:r>
                  <a:rPr lang="zh-TW" altLang="en-US" b="0" dirty="0"/>
                  <a:t>功能是具有記憶性，使現在的輸出可以考慮歷史訊息</a:t>
                </a:r>
                <a:endParaRPr lang="en-US" altLang="zh-TW" b="0" dirty="0"/>
              </a:p>
              <a:p>
                <a:r>
                  <a:rPr lang="zh-TW" altLang="en-US" b="0" dirty="0"/>
                  <a:t>使用</a:t>
                </a:r>
                <a:r>
                  <a:rPr lang="en-US" altLang="zh-TW" b="0" dirty="0"/>
                  <a:t>conv</a:t>
                </a:r>
                <a:r>
                  <a:rPr lang="zh-TW" altLang="en-US" b="0" dirty="0"/>
                  <a:t>代替全連階層，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可以直接輸入影像進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也可以保留輸入的空間關係來提取有意義的特徵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reset gate</a:t>
                </a:r>
                <a:r>
                  <a:rPr lang="zh-TW" altLang="en-US" b="0" dirty="0"/>
                  <a:t>用來</a:t>
                </a:r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控制要加入多少的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en-US" b="0" dirty="0"/>
                  <a:t>，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TW" altLang="en-US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主要是包含了當前輸入的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數據。有針對性地對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TW" altLang="en-US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添加到當前的隱藏狀態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update gate</a:t>
                </a:r>
                <a:r>
                  <a:rPr lang="zh-TW" altLang="en-US" b="0" dirty="0"/>
                  <a:t>用來控制</a:t>
                </a:r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控制要忘記多少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以及要儲存多少新的記憶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TW" altLang="zh-TW" sz="1200" b="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altLang="zh-TW" sz="12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GRU</a:t>
                </a:r>
                <a:r>
                  <a:rPr lang="zh-TW" altLang="en-US" b="0" dirty="0"/>
                  <a:t>是循環神經網路的一種</a:t>
                </a:r>
                <a:endParaRPr lang="en-US" altLang="zh-TW" b="0" dirty="0"/>
              </a:p>
              <a:p>
                <a:r>
                  <a:rPr lang="zh-TW" altLang="en-US" b="0" dirty="0"/>
                  <a:t>功能是具有記憶性，使現在的輸出可以考慮歷史訊息</a:t>
                </a:r>
                <a:endParaRPr lang="en-US" altLang="zh-TW" b="0" dirty="0"/>
              </a:p>
              <a:p>
                <a:r>
                  <a:rPr lang="zh-TW" altLang="en-US" b="0" dirty="0"/>
                  <a:t>使用</a:t>
                </a:r>
                <a:r>
                  <a:rPr lang="en-US" altLang="zh-TW" b="0" dirty="0"/>
                  <a:t>conv</a:t>
                </a:r>
                <a:r>
                  <a:rPr lang="zh-TW" altLang="en-US" b="0" dirty="0"/>
                  <a:t>代替全連階層，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可以直接輸入影像進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也可以保留輸入的空間關係來提取有意義的特徵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reset gate</a:t>
                </a:r>
                <a:r>
                  <a:rPr lang="zh-TW" altLang="en-US" b="0" dirty="0"/>
                  <a:t>用來</a:t>
                </a:r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控制要加入多少的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ℎ</a:t>
                </a:r>
                <a:r>
                  <a:rPr lang="zh-TW" altLang="zh-TW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𝑡−1</a:t>
                </a:r>
                <a:r>
                  <a:rPr lang="zh-TW" altLang="zh-TW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en-US" b="0" dirty="0"/>
                  <a:t>，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  <a:r>
                  <a:rPr lang="zh-TW" altLang="en-US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ℎ ̃_𝑡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主要是包含了當前輸入的</a:t>
                </a:r>
                <a:r>
                  <a:rPr lang="zh-TW" altLang="en-US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𝑥_𝑡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數據。有針對性地對</a:t>
                </a:r>
                <a:r>
                  <a:rPr lang="zh-TW" altLang="en-US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ℎ_(𝑡−1)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添加到當前的隱藏狀態</a:t>
                </a:r>
                <a:endParaRPr lang="en-US" altLang="zh-TW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update gate</a:t>
                </a:r>
                <a:r>
                  <a:rPr lang="zh-TW" altLang="en-US" b="0" dirty="0"/>
                  <a:t>用來控制</a:t>
                </a:r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控制要忘記多少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ℎ</a:t>
                </a:r>
                <a:r>
                  <a:rPr lang="zh-TW" altLang="zh-TW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𝑡−1</a:t>
                </a:r>
                <a:r>
                  <a:rPr lang="zh-TW" altLang="zh-TW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以及要儲存多少新的記憶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ℎ</a:t>
                </a:r>
                <a:r>
                  <a:rPr lang="zh-TW" altLang="zh-TW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̃_</a:t>
                </a:r>
                <a:r>
                  <a:rPr lang="en-US" altLang="zh-TW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𝑡</a:t>
                </a:r>
                <a:endParaRPr lang="en-US" altLang="zh-CN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我們基於混和注意力機制與深度強化學習提出了兩個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順序性物件偵測的方法</a:t>
            </a:r>
            <a:endParaRPr lang="en-US" altLang="zh-TW" sz="1200" b="1" dirty="0">
              <a:solidFill>
                <a:srgbClr val="1B4367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b="1" dirty="0">
                <a:solidFill>
                  <a:srgbClr val="1B4367"/>
                </a:solidFill>
              </a:rPr>
              <a:t>運作流程</a:t>
            </a:r>
            <a:endParaRPr lang="en-US" altLang="zh-TW" sz="1200" b="1" dirty="0">
              <a:solidFill>
                <a:srgbClr val="1B436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輸入圖片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特徵擷取網路作特徵擷取得到特徵圖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RPN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在特徵圖上面掃描得到全域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進行順序性搜尋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決定是否停止搜尋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(Search termination)</a:t>
            </a: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選取特徵圖上的局部區域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(Local region localization)</a:t>
            </a: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提取局部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RoIs (local region proposals, lRoIs)</a:t>
            </a: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送到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RoIAlign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變成相同的尺寸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送入偵測器進行分類與邊框迴歸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NMS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得到最後的偵測結果</a:t>
            </a:r>
            <a:endParaRPr lang="en-US" altLang="zh-TW" sz="1200" b="1" dirty="0">
              <a:solidFill>
                <a:srgbClr val="1B4367"/>
              </a:solidFill>
            </a:endParaRPr>
          </a:p>
          <a:p>
            <a:endParaRPr lang="en-US" altLang="zh-TW" dirty="0"/>
          </a:p>
          <a:p>
            <a:r>
              <a:rPr lang="zh-TW" altLang="en-US" dirty="0"/>
              <a:t>模組的功能在運作流程中介紹</a:t>
            </a:r>
            <a:endParaRPr lang="en-US" altLang="zh-TW" dirty="0"/>
          </a:p>
          <a:p>
            <a:r>
              <a:rPr lang="en-US" altLang="zh-TW" dirty="0" err="1"/>
              <a:t>rpn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只用來產生全域的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，而不會去篩選最後需要輸入至偵測器的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基於混和注意力機制的深度強化學習搜尋網路，可以順序性選取特徵擷取網路輸出的特徵圖上的局部區域，提取由此局部區域的錨框所產生的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 (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我們稱之為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region proposals, lRoIs)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如果認為已經偵測結束，再產生結束訊號終止整個程序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作最後的分類與邊框迴歸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特性</a:t>
            </a:r>
            <a:endParaRPr lang="en-US" altLang="zh-TW" dirty="0"/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不須使用窮盡搜索法，順序性的選擇部分的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RoIs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可決定要搜尋之區域、自動停止搜尋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像人類一樣順序性的觀察整張圖片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比全域的物件偵測模型更具合理性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綠色部分是特徵擷取網路，藍色部分是偵測器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與偵測器在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中是負責產生全域的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以及將選取到的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作最後的分類及邊框迴歸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特徵擷取網路的部分，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可以使用任何一種深度卷積網路架構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res101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維度大，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有時候會無法收斂且計算速度變更久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FPN@P4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FPN@P4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偵測器的部分則是使用兩個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1024-d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全連接層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低層的特徵語意信息較少，但位置訊息準確；高層的特徵語意訊息較豐富，但位置訊息可能會消去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369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Hybrid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所組成輸入是狀態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，輸出是區域定位與結束動作。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計算過程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輸入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經由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作線性映射在攤平得到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保留輸入的空間關係來提取有意義的特徵</a:t>
                </a: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計算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的內積並除以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TW" altLang="zh-TW" sz="1200" b="1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來計算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的相似度，再經過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attention scores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，代表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內部資訊之間的重要性比重，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除以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是做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scaling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，如果維度太大的話會導致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前的值太大，使梯度太小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透過</a:t>
                </a:r>
                <a14:m>
                  <m:oMath xmlns:m="http://schemas.openxmlformats.org/officeDocument/2006/math">
                    <m:r>
                      <a:rPr lang="en-US" altLang="zh-TW" sz="1200" b="1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𝚨</m:t>
                    </m:r>
                  </m:oMath>
                </a14:m>
                <a:r>
                  <a:rPr lang="zh-TW" altLang="zh-TW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的乘積將</a:t>
                </a:r>
                <a:r>
                  <a:rPr lang="en-US" altLang="zh-TW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內部資訊賦與不同的權重以抽取重要的資訊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的輸出，此為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 path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Α</m:t>
                    </m:r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轉置後對最後一個維度相加再取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TW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，代表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h*w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每個位置的重要程度，最大的</a:t>
                </a:r>
                <a14:m>
                  <m:oMath xmlns:m="http://schemas.openxmlformats.org/officeDocument/2006/math">
                    <m:r>
                      <a:rPr lang="en-US" altLang="zh-TW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就是輸出的位置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 attention path</a:t>
                </a: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 path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與其餘狀態一起輸入到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來獲得結束動作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Hybrid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所組成輸入是狀態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𝑆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ℎ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𝑡−1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，輸出是區域定位與結束動作。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計算過程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輸入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𝑆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𝑡^1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ℎ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𝑡−1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經由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作線性映射在攤平得到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保留輸入的空間關係來提取有意義的特徵</a:t>
                </a: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計算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的內積並除以</a:t>
                </a:r>
                <a:r>
                  <a:rPr lang="zh-TW" altLang="zh-TW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√(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𝑑</a:t>
                </a:r>
                <a:r>
                  <a:rPr lang="zh-TW" altLang="zh-TW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altLang="zh-TW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zh-TW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來計算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的相似度，再經過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attention scores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，代表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內部資訊之間的重要性比重，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除以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√(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𝑑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是做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scaling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，如果維度太大的話會導致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前的值太大，使梯度太小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透過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Α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的乘積將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內部資訊賦與不同的權重以抽取重要的資訊，得到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的輸出，此為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 path</a:t>
                </a: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85789" lvl="1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將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Α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轉置後對最後一個維度相加再取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softmax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得到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，代表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h*w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每個位置的重要程度，最大的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𝛼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就是輸出的位置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 attention path</a:t>
                </a: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soft attention path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與其餘狀態一起輸入到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，輸出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ℎ_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𝑡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來獲得結束動作</a:t>
                </a:r>
              </a:p>
              <a:p>
                <a:pPr marL="0" lvl="0" indent="0">
                  <a:buFont typeface="+mj-lt"/>
                  <a:buNone/>
                </a:pPr>
                <a:endParaRPr lang="zh-TW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36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zh-TW" altLang="en-US" dirty="0"/>
                  <a:t>內積得到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、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的相似度，取</a:t>
                </a:r>
                <a:r>
                  <a:rPr lang="en-US" altLang="zh-TW" dirty="0" err="1"/>
                  <a:t>softmax</a:t>
                </a:r>
                <a:r>
                  <a:rPr lang="zh-TW" altLang="en-US" dirty="0"/>
                  <a:t>得到</a:t>
                </a:r>
                <a:r>
                  <a:rPr lang="en-US" altLang="zh-TW" dirty="0"/>
                  <a:t>attention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scores</a:t>
                </a:r>
              </a:p>
              <a:p>
                <a:pPr marL="228600" indent="-2286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TW" altLang="en-US" sz="1200" b="1" i="1" smtClean="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𝜜</m:t>
                    </m:r>
                    <m:r>
                      <a:rPr lang="zh-TW" altLang="en-US" sz="1200" b="1" i="1" smtClean="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TW" altLang="en-US" dirty="0"/>
                  <a:t>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內部資訊賦與不同的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重要度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zh-TW" altLang="en-US" dirty="0"/>
                  <a:t>內積得到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、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的相似度，取</a:t>
                </a:r>
                <a:r>
                  <a:rPr lang="en-US" altLang="zh-TW" dirty="0" err="1"/>
                  <a:t>softmax</a:t>
                </a:r>
                <a:r>
                  <a:rPr lang="zh-TW" altLang="en-US" dirty="0"/>
                  <a:t>得到</a:t>
                </a:r>
                <a:r>
                  <a:rPr lang="en-US" altLang="zh-TW" dirty="0"/>
                  <a:t>attention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scores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TW" altLang="en-US" sz="1200" b="1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𝜜𝑽</a:t>
                </a:r>
                <a:r>
                  <a:rPr lang="zh-TW" altLang="en-US" dirty="0"/>
                  <a:t>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內部資訊賦與不同的</a:t>
                </a: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重要度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847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對第二個維度相加，相加後的結果代表位置的重要程度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22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接下來我會用五個章節一一向各位介紹我的研究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觀察輸入狀態來選取特徵圖上的局部區域，提出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lRoIs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，如果認為已經偵測結束，再產生結束訊號終止整個程序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輸出有兩種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區域定位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(region localization,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與結束動作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(search termination, 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結束動作由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所取得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區域定位則是由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Hybrid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 Attention path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所獲得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觀察輸入狀態來選取特徵圖上的局部區域，提出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lRoIs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，如果認為已經偵測結束，再產生結束訊號終止整個程序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輸出有兩種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區域定位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(region localization,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與結束動作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(search termination, 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結束動作由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Conv-GRU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的輸出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ℎ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所取得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區域定位則是由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Hybrid Attention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 Attention path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所獲得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先講變數</a:t>
                </a: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流程、理念一起講</a:t>
                </a:r>
              </a:p>
              <a:p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設計理念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希望代理人選取到的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RoIs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ground-truths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越大越好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代理人不要為了要使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最大而看太多次，導致運算時間太長且產生太多無效的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RoIs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設計理念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希望代理人選取到的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RoIs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ground-truths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越大越好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代理人不要為了要使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最大而看太多次，導致運算時間太長且產生太多無效的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RoIs</a:t>
                </a:r>
              </a:p>
              <a:p>
                <a:endParaRPr lang="en-US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𝑡^𝑝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希望代理人能日有漸進，每多看一眼能夠比以前有所進步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𝑡^𝑇𝑅</a:t>
                </a:r>
                <a:r>
                  <a:rPr lang="en-US" altLang="zh-CN" dirty="0"/>
                  <a:t>: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代理人每多看一眼就給一個懲罰，希望代理人能看越少次越好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最後一步總結整個軌跡，如果所有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𝐼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的最小值比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𝜏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小，表示不應該停止，如果比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𝜏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大，表示有偵測到所有的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ground-truths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，因此給予正的獎勵值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為什麼分一、二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第一階段先訓練</a:t>
            </a:r>
            <a:r>
              <a:rPr lang="en-US" altLang="zh-TW" dirty="0"/>
              <a:t>HAI</a:t>
            </a:r>
            <a:r>
              <a:rPr lang="zh-TW" altLang="en-US" dirty="0"/>
              <a:t>，把</a:t>
            </a:r>
            <a:r>
              <a:rPr lang="en-US" altLang="zh-TW" dirty="0"/>
              <a:t>HAI</a:t>
            </a:r>
            <a:r>
              <a:rPr lang="zh-TW" altLang="en-US" dirty="0"/>
              <a:t>訓練好再開始訓練</a:t>
            </a:r>
            <a:r>
              <a:rPr lang="en-US" altLang="zh-TW" dirty="0"/>
              <a:t>detector</a:t>
            </a:r>
          </a:p>
          <a:p>
            <a:r>
              <a:rPr lang="zh-TW" altLang="en-US" dirty="0"/>
              <a:t>讓選擇的</a:t>
            </a:r>
            <a:r>
              <a:rPr lang="en-US" altLang="zh-TW" dirty="0"/>
              <a:t>lRoIs</a:t>
            </a:r>
            <a:r>
              <a:rPr lang="zh-TW" altLang="en-US" dirty="0"/>
              <a:t>比較有意義，訓練起來才比較有效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sz="14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HAI</a:t>
                </a:r>
                <a:r>
                  <a:rPr lang="zh-TW" altLang="en-US" sz="14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之目標函數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代表採樣到的區域定位與其預測值之交叉熵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𝑇𝑅</m:t>
                        </m:r>
                      </m:sub>
                    </m:sSub>
                    <m:d>
                      <m:d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𝑇𝑅</m:t>
                            </m:r>
                          </m:sup>
                        </m:sSubSup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zh-TW" altLang="zh-TW" sz="12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2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2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𝑇𝑅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代表採樣到的結束動作與其預測值之交叉熵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代表在時間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經過正規化的累積回報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軌跡結束後再計算出每個時間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的累積回報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偵測器之損失函數</a:t>
                </a:r>
                <a:endParaRPr lang="en-US" altLang="zh-TW" sz="12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忽略背景類別，因為背景不需要作邊框迴歸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smooth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則是希望當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en-US" altLang="zh-TW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</m:t>
                    </m:r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時，梯度值足夠小且平滑，其餘則希望梯度值不至於過大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sz="14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HAI</a:t>
                </a:r>
                <a:r>
                  <a:rPr lang="zh-TW" altLang="en-US" sz="14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之目標函數</a:t>
                </a:r>
                <a:endParaRPr lang="en-US" altLang="zh-TW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軌跡結束後再計算出每個時間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的累積回報</a:t>
                </a:r>
                <a:r>
                  <a:rPr lang="zh-TW" altLang="en-US" sz="1200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𝑅_𝑡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𝑡,𝑝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𝑡^∗ 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代表採樣到的區域定位與其預測值之交叉熵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𝑇𝑅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𝑎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𝑡^𝑇𝑅,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𝑎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𝑡^𝑇𝑅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∗ 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代表採樣到的結束動作與其預測值之交叉熵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𝑅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 ̅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代表在時間</a:t>
                </a:r>
                <a:r>
                  <a:rPr lang="en-US" altLang="zh-TW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經過正規化的累積回報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偵測器之損失函數</a:t>
                </a:r>
                <a:endParaRPr lang="zh-CN" altLang="en-US" sz="12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  <a:p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𝑐𝑙𝑠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是分類的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loss</a:t>
                </a:r>
              </a:p>
              <a:p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𝐿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𝑙𝑜𝑐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則是邊框迴歸的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loss</a:t>
                </a: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忽略背景類別，因為背景不需要作邊框迴歸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需要先用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掃描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特徵圖產生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全域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再進行選擇，導致多餘的運算。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我們是不是能將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與產生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的功能結合，選位置之後再產生那個區域的就好了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b="1" dirty="0">
                <a:solidFill>
                  <a:srgbClr val="1B4367"/>
                </a:solidFill>
              </a:rPr>
              <a:t>運作流程</a:t>
            </a:r>
            <a:endParaRPr lang="en-US" altLang="zh-TW" sz="1200" b="1" dirty="0">
              <a:solidFill>
                <a:srgbClr val="1B436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輸入圖片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特徵擷取網路作特徵擷取得到特徵圖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RPN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在特徵圖上面掃描得到全域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進行順序性搜尋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決定是否停止搜尋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(Search termination)</a:t>
            </a: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選取特徵圖上的局部區域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(Local region localization)</a:t>
            </a:r>
          </a:p>
          <a:p>
            <a:pPr marL="800100" marR="0" lvl="1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RPN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放在此局部區域上掃描產生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</a:p>
          <a:p>
            <a:pPr marL="800100" lvl="1" indent="-342900">
              <a:buFont typeface="+mj-lt"/>
              <a:buAutoNum type="arabicParenR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送到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RoIAlign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變成相同的尺寸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lRoIs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送入偵測器進行分類與邊框迴歸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NMS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得到最後的偵測結果</a:t>
            </a:r>
            <a:endParaRPr lang="en-US" altLang="zh-TW" sz="1200" b="1" dirty="0">
              <a:solidFill>
                <a:srgbClr val="1B4367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4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相同不再介紹</a:t>
            </a:r>
            <a:endParaRPr lang="en-US" altLang="zh-TW" dirty="0"/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不需要產生分類層輸出的物體性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，所以將分類層移除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少了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12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dirty="0"/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12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少了</a:t>
                </a:r>
                <a:r>
                  <a:rPr lang="zh-TW" altLang="en-US" sz="1200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𝑆_𝑡^2</a:t>
                </a:r>
                <a:r>
                  <a:rPr lang="zh-TW" altLang="en-US" dirty="0"/>
                  <a:t>、</a:t>
                </a:r>
                <a:r>
                  <a:rPr lang="zh-TW" altLang="en-US" sz="1200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〖 𝑆〗_𝑡^3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369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少了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12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dirty="0"/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12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12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12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少了</a:t>
                </a:r>
                <a:r>
                  <a:rPr lang="zh-TW" altLang="en-US" sz="1200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𝑆_𝑡^2</a:t>
                </a:r>
                <a:r>
                  <a:rPr lang="zh-TW" altLang="en-US" dirty="0"/>
                  <a:t>、</a:t>
                </a:r>
                <a:r>
                  <a:rPr lang="zh-TW" altLang="en-US" sz="1200" i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〖 𝑆〗_𝑡^3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7B037B1E-B9FD-4761-AA40-9DB8CD6C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是否關注到重點區域以及是否在該停止時停止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尚須將模型實際運作過程視覺化出來才能準確比較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514ACD5-D9EB-4C01-A4C2-5A04B00FE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訓練前會先將圖片重新縮放到短邊長為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像素，且使用水平翻轉增加資料量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9BAAC5C1-6C38-435A-AD43-668778B06D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移除上下文類別概率調整在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𝐴𝑃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50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77.2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，平均搜尋次數為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5.6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，平均搜尋面積為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28.0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9BAAC5C1-6C38-435A-AD43-668778B06D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移除上下文類別概率調整在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𝐴𝑃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50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76.1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，平均搜尋次數為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7.6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，平均搜尋面積為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39.9</a:t>
                </a:r>
                <a:endParaRPr lang="zh-TW" altLang="en-US" dirty="0"/>
              </a:p>
            </p:txBody>
          </p:sp>
        </mc:Fallback>
      </mc:AlternateContent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搜尋貢獻度</a:t>
            </a:r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 VS. LRP-HAI: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的資訊量較多使學習更收斂，因此表現較好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搜尋貢獻度</a:t>
            </a:r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 VS. LRP-HAI: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的資訊量較多使學習更收斂，因此表現較好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drl-RPN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雖然產生最終結果是好的，但搜索策略很容易觀察到不重要的區域，且需要觀察很多次才會停止。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則能直接找到重點區域且能在該停止搜尋時停止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搜尋貢獻度</a:t>
            </a:r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 VS. LRP-HAI: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的資訊量較多使學習更收斂，因此表現較好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物件偵測是一種電腦視覺的技術，用於定位圖像或影片中的物體並提供物體之類別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目前主流的做法是採用全域偵測並結合窮盡搜索法的深度學習系統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其中，基於區域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(region-based)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的物件偵測系統分為兩階段，第一階段從圖像中取得區域提議，代表可能物體的區域，第二階段將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輸入偵測器辨識。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造成運算資源浪費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483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FPN@P4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為特徵擷取網路在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𝐴𝑅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𝐴𝑅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比使用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vgg16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res101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好，推測是因為將上下層特徵融合的緣故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骨髓細胞資料集對比於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，不同類別之間的相似度雖然較接近，但圖片的複雜度比較簡單，因此更容易偵測到目標，所以各模型都能有好表現。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P4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為特徵擷取網路在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𝐴𝑅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𝑠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𝐴𝑅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𝑙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比使用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vgg16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res101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好，推測是因為將上下層特徵融合的緣故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骨髓細胞資料集對比於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，不同類別之間的相似度雖然較接近，但圖片的複雜度比較簡單，因此更容易偵測到目標，所以各模型都能有好表現。</a:t>
                </a:r>
                <a:endParaRPr lang="zh-TW" altLang="en-US" dirty="0"/>
              </a:p>
            </p:txBody>
          </p:sp>
        </mc:Fallback>
      </mc:AlternateContent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搜尋貢獻度</a:t>
            </a:r>
            <a:r>
              <a:rPr lang="en-US" altLang="zh-TW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 VS. LRP-HAI: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的資訊量較多使學習更收斂，因此表現較好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LRP-HAI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可以直接找到重點區域並在對的時間點停止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solidFill>
                  <a:srgbClr val="1B4367"/>
                </a:solidFill>
              </a:rPr>
              <a:t>drl-RPN</a:t>
            </a:r>
            <a:r>
              <a:rPr lang="zh-TW" altLang="zh-TW" dirty="0">
                <a:solidFill>
                  <a:srgbClr val="1B4367"/>
                </a:solidFill>
              </a:rPr>
              <a:t>容易同一個物體看超過</a:t>
            </a:r>
            <a:r>
              <a:rPr lang="en-US" altLang="zh-TW" dirty="0">
                <a:solidFill>
                  <a:srgbClr val="1B4367"/>
                </a:solidFill>
              </a:rPr>
              <a:t>1</a:t>
            </a:r>
            <a:r>
              <a:rPr lang="zh-TW" altLang="zh-TW" dirty="0">
                <a:solidFill>
                  <a:srgbClr val="1B4367"/>
                </a:solidFill>
              </a:rPr>
              <a:t>次，使得搜尋次數增加，</a:t>
            </a:r>
            <a:r>
              <a:rPr lang="zh-TW" altLang="en-US" dirty="0">
                <a:solidFill>
                  <a:srgbClr val="1B4367"/>
                </a:solidFill>
              </a:rPr>
              <a:t>且會觀察邊角，觀察到不是重點的區域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接下來都用</a:t>
            </a:r>
            <a:r>
              <a:rPr lang="en-US" altLang="zh-TW" dirty="0"/>
              <a:t>FPN@P4</a:t>
            </a:r>
            <a:r>
              <a:rPr lang="zh-TW" altLang="en-US"/>
              <a:t>做比較</a:t>
            </a:r>
            <a:endParaRPr lang="en-US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marR="0" lvl="0" indent="-22860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需要搜尋的次數與面積都增加很多，且與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差距變小了。我們推測是因為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MS COCO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的圖片較為複雜，且一張圖需要偵測的物體變多所造成此現象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與骨髓細胞資料集中，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𝐴𝑃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50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會與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差不多，但平均搜尋面積與平均搜尋次數都小很多，使得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密度與搜尋貢獻度比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大很多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需要視覺化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marR="0" lvl="0" indent="-22860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需要搜尋的次數與面積都增加很多，且與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差距變小了。我們推測是因為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MS COCO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的圖片較為複雜，且一張圖需要偵測的物體變多所造成此現象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Pascal VOC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與骨髓細胞資料集中，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𝐴𝑃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50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會與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差不多，但平均搜尋面積與平均搜尋次數都小很多，使得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密度與搜尋貢獻度比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大很多</a:t>
                </a:r>
                <a:endParaRPr lang="en-US" altLang="zh-TW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TW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需要視覺化</a:t>
                </a:r>
                <a:endParaRPr lang="zh-TW" altLang="en-US" dirty="0"/>
              </a:p>
            </p:txBody>
          </p:sp>
        </mc:Fallback>
      </mc:AlternateContent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搜尋次數到達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次，但視覺化關注區域卻只有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個，表示關注區域有重疊的情況，導致重複觀察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搜尋次數到達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次，但視覺化關注區域卻只有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個，表示關注區域有重疊的情況，導致重複觀察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2234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只搜尋部分區域已降低計算量。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因此希望以順序性物件偵測的方法來決定要搜尋的區域，且能夠自動停止。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不降低效能下提升搜尋效率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CA0C7B6-6D6D-44D1-B8BB-9EFB65C4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雖然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𝐴𝑃</m:t>
                        </m:r>
                      </m:e>
                      <m:sub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50</m:t>
                        </m:r>
                      </m:sub>
                    </m:sSub>
                  </m:oMath>
                </a14:m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低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一點點，但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的速度大約是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一半不到而已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ECA0C7B6-6D6D-44D1-B8BB-9EFB65C4D2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雖然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𝐴𝑃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50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低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一點點，但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LRP-HAI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的速度大約是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drl-RPN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一半不到而已</a:t>
                </a:r>
                <a:endParaRPr lang="zh-TW" altLang="en-US" dirty="0"/>
              </a:p>
            </p:txBody>
          </p:sp>
        </mc:Fallback>
      </mc:AlternateContent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基於區域之全域性物件偵測主要有四個模組，特徵擷取網路，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alignment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，偵測器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drl-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是一個基於區域的局部性物件偵測，他採用順序性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的方式，利用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順序性的從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選擇部分的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進行辨識。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conv-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作為策略網路。他的缺點是網路設計很複雜且搜尋策略的行為具有改善空間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22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06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00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37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25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87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62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8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1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5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13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4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56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3.png"/><Relationship Id="rId3" Type="http://schemas.openxmlformats.org/officeDocument/2006/relationships/image" Target="../media/image281.png"/><Relationship Id="rId7" Type="http://schemas.openxmlformats.org/officeDocument/2006/relationships/image" Target="../media/image31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60.png"/><Relationship Id="rId5" Type="http://schemas.openxmlformats.org/officeDocument/2006/relationships/image" Target="../media/image30.png"/><Relationship Id="rId10" Type="http://schemas.openxmlformats.org/officeDocument/2006/relationships/image" Target="../media/image150.png"/><Relationship Id="rId4" Type="http://schemas.openxmlformats.org/officeDocument/2006/relationships/image" Target="../media/image29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36.png"/><Relationship Id="rId26" Type="http://schemas.openxmlformats.org/officeDocument/2006/relationships/image" Target="../media/image78.png"/><Relationship Id="rId7" Type="http://schemas.openxmlformats.org/officeDocument/2006/relationships/image" Target="../media/image15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11" Type="http://schemas.openxmlformats.org/officeDocument/2006/relationships/image" Target="../media/image34.png"/><Relationship Id="rId24" Type="http://schemas.openxmlformats.org/officeDocument/2006/relationships/image" Target="../media/image76.png"/><Relationship Id="rId23" Type="http://schemas.openxmlformats.org/officeDocument/2006/relationships/image" Target="../media/image75.png"/><Relationship Id="rId5" Type="http://schemas.openxmlformats.org/officeDocument/2006/relationships/image" Target="../media/image301.png"/><Relationship Id="rId15" Type="http://schemas.openxmlformats.org/officeDocument/2006/relationships/image" Target="../media/image38.png"/><Relationship Id="rId28" Type="http://schemas.openxmlformats.org/officeDocument/2006/relationships/image" Target="../media/image81.png"/><Relationship Id="rId10" Type="http://schemas.openxmlformats.org/officeDocument/2006/relationships/image" Target="../media/image330.png"/><Relationship Id="rId4" Type="http://schemas.openxmlformats.org/officeDocument/2006/relationships/image" Target="../media/image290.png"/><Relationship Id="rId9" Type="http://schemas.openxmlformats.org/officeDocument/2006/relationships/image" Target="../media/image321.png"/><Relationship Id="rId14" Type="http://schemas.openxmlformats.org/officeDocument/2006/relationships/image" Target="../media/image37.png"/><Relationship Id="rId27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0.png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20.png"/><Relationship Id="rId18" Type="http://schemas.openxmlformats.org/officeDocument/2006/relationships/image" Target="../media/image28.png"/><Relationship Id="rId7" Type="http://schemas.openxmlformats.org/officeDocument/2006/relationships/image" Target="../media/image580.png"/><Relationship Id="rId12" Type="http://schemas.openxmlformats.org/officeDocument/2006/relationships/image" Target="../media/image610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11" Type="http://schemas.openxmlformats.org/officeDocument/2006/relationships/image" Target="../media/image320.png"/><Relationship Id="rId5" Type="http://schemas.openxmlformats.org/officeDocument/2006/relationships/image" Target="../media/image570.png"/><Relationship Id="rId15" Type="http://schemas.openxmlformats.org/officeDocument/2006/relationships/image" Target="../media/image640.png"/><Relationship Id="rId10" Type="http://schemas.openxmlformats.org/officeDocument/2006/relationships/image" Target="../media/image600.png"/><Relationship Id="rId19" Type="http://schemas.openxmlformats.org/officeDocument/2006/relationships/image" Target="../media/image29.png"/><Relationship Id="rId4" Type="http://schemas.openxmlformats.org/officeDocument/2006/relationships/image" Target="../media/image560.png"/><Relationship Id="rId9" Type="http://schemas.openxmlformats.org/officeDocument/2006/relationships/image" Target="../media/image300.png"/><Relationship Id="rId14" Type="http://schemas.openxmlformats.org/officeDocument/2006/relationships/image" Target="../media/image6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5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8.xml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9.xml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2B5CC57-24B1-4DC3-A887-F0CE28B2613A}"/>
              </a:ext>
            </a:extLst>
          </p:cNvPr>
          <p:cNvGrpSpPr/>
          <p:nvPr/>
        </p:nvGrpSpPr>
        <p:grpSpPr>
          <a:xfrm>
            <a:off x="4079485" y="1228287"/>
            <a:ext cx="7356322" cy="4380971"/>
            <a:chOff x="4149153" y="1315996"/>
            <a:chExt cx="7356322" cy="4380971"/>
          </a:xfrm>
        </p:grpSpPr>
        <p:sp>
          <p:nvSpPr>
            <p:cNvPr id="7" name="文本框 6"/>
            <p:cNvSpPr txBox="1"/>
            <p:nvPr/>
          </p:nvSpPr>
          <p:spPr>
            <a:xfrm>
              <a:off x="4149153" y="1315996"/>
              <a:ext cx="7120255" cy="230832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TW" altLang="en-US" sz="4800" b="1" dirty="0">
                  <a:solidFill>
                    <a:srgbClr val="1B4367"/>
                  </a:solidFill>
                  <a:cs typeface="+mn-ea"/>
                  <a:sym typeface="+mn-lt"/>
                </a:rPr>
                <a:t>基於混和注意力機制之</a:t>
              </a:r>
              <a:endParaRPr lang="en-US" altLang="zh-TW" sz="4800" b="1" dirty="0">
                <a:solidFill>
                  <a:srgbClr val="1B4367"/>
                </a:solidFill>
                <a:cs typeface="+mn-ea"/>
                <a:sym typeface="+mn-lt"/>
              </a:endParaRPr>
            </a:p>
            <a:p>
              <a:r>
                <a:rPr lang="zh-TW" altLang="en-US" sz="4800" b="1" dirty="0">
                  <a:solidFill>
                    <a:srgbClr val="1B4367"/>
                  </a:solidFill>
                  <a:cs typeface="+mn-ea"/>
                  <a:sym typeface="+mn-lt"/>
                </a:rPr>
                <a:t>深度強化學習於</a:t>
              </a:r>
            </a:p>
            <a:p>
              <a:r>
                <a:rPr lang="zh-TW" altLang="en-US" sz="4800" b="1" dirty="0">
                  <a:solidFill>
                    <a:srgbClr val="1B4367"/>
                  </a:solidFill>
                  <a:cs typeface="+mn-ea"/>
                  <a:sym typeface="+mn-lt"/>
                </a:rPr>
                <a:t>順序性物件偵測</a:t>
              </a:r>
            </a:p>
          </p:txBody>
        </p:sp>
        <p:sp>
          <p:nvSpPr>
            <p:cNvPr id="3075" name="文本框 3074"/>
            <p:cNvSpPr txBox="1"/>
            <p:nvPr/>
          </p:nvSpPr>
          <p:spPr>
            <a:xfrm>
              <a:off x="4149154" y="5296857"/>
              <a:ext cx="7356321" cy="4001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eaLnBrk="0" hangingPunct="0"/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研究生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: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 張孝謙    指導教授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: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 黃國勝 博士    日期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: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 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2020.07.31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49153" y="3624320"/>
              <a:ext cx="714502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lvl="0" eaLnBrk="0" hangingPunct="0"/>
              <a:r>
                <a:rPr lang="en-US" altLang="zh-CN" sz="2400" dirty="0">
                  <a:solidFill>
                    <a:srgbClr val="1B4367"/>
                  </a:solidFill>
                  <a:ea typeface="微軟正黑體" panose="020B0604030504040204" pitchFamily="34" charset="-120"/>
                  <a:cs typeface="+mn-ea"/>
                  <a:sym typeface="+mn-lt"/>
                </a:rPr>
                <a:t>Sequential Object Detection based on </a:t>
              </a:r>
            </a:p>
            <a:p>
              <a:pPr lvl="0" eaLnBrk="0" hangingPunct="0"/>
              <a:r>
                <a:rPr lang="en-US" altLang="zh-CN" sz="2400" dirty="0">
                  <a:solidFill>
                    <a:srgbClr val="1B4367"/>
                  </a:solidFill>
                  <a:ea typeface="微軟正黑體" panose="020B0604030504040204" pitchFamily="34" charset="-120"/>
                  <a:cs typeface="+mn-ea"/>
                  <a:sym typeface="+mn-lt"/>
                </a:rPr>
                <a:t>Deep Reinforcement Learning with a </a:t>
              </a:r>
            </a:p>
            <a:p>
              <a:pPr lvl="0" eaLnBrk="0" hangingPunct="0"/>
              <a:r>
                <a:rPr lang="en-US" altLang="zh-CN" sz="2400" dirty="0">
                  <a:solidFill>
                    <a:srgbClr val="1B4367"/>
                  </a:solidFill>
                  <a:ea typeface="微軟正黑體" panose="020B0604030504040204" pitchFamily="34" charset="-120"/>
                  <a:cs typeface="+mn-ea"/>
                  <a:sym typeface="+mn-lt"/>
                </a:rPr>
                <a:t>Hybrid Attention Interface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Conv-GRU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 descr="一張含有 時鐘 的圖片&#10;&#10;自動產生的描述">
            <a:extLst>
              <a:ext uri="{FF2B5EF4-FFF2-40B4-BE49-F238E27FC236}">
                <a16:creationId xmlns:a16="http://schemas.microsoft.com/office/drawing/2014/main" id="{52357C74-0F26-4F09-B84C-3089B1DD0F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9" y="1434974"/>
            <a:ext cx="4903627" cy="3138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9000B6-4AAD-4248-B9D1-86BC6F19164B}"/>
                  </a:ext>
                </a:extLst>
              </p:cNvPr>
              <p:cNvSpPr/>
              <p:nvPr/>
            </p:nvSpPr>
            <p:spPr>
              <a:xfrm>
                <a:off x="6096000" y="3555027"/>
                <a:ext cx="5026889" cy="675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d>
                      <m:d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zh-TW" altLang="en-US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⊙</m:t>
                            </m:r>
                            <m:sSub>
                              <m:sSubPr>
                                <m:ctrlP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zh-TW" altLang="en-US" b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9000B6-4AAD-4248-B9D1-86BC6F191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5027"/>
                <a:ext cx="5026889" cy="675185"/>
              </a:xfrm>
              <a:prstGeom prst="rect">
                <a:avLst/>
              </a:prstGeom>
              <a:blipFill>
                <a:blip r:embed="rId4"/>
                <a:stretch>
                  <a:fillRect l="-727" t="-3604"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1B02B4D-BB9D-4D0E-9539-0BCA0DAE94C2}"/>
                  </a:ext>
                </a:extLst>
              </p:cNvPr>
              <p:cNvSpPr txBox="1"/>
              <p:nvPr/>
            </p:nvSpPr>
            <p:spPr>
              <a:xfrm>
                <a:off x="8360359" y="4758726"/>
                <a:ext cx="2549929" cy="161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 kern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𝜎</m:t>
                        </m:r>
                      </m:e>
                      <m:sub>
                        <m:r>
                          <a:rPr lang="en-US" altLang="zh-TW" sz="14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sigmoid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函數</a:t>
                </a:r>
                <a:endParaRPr lang="en-US" altLang="zh-TW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𝜙</m:t>
                        </m:r>
                      </m:e>
                      <m:sub>
                        <m:r>
                          <a:rPr lang="en-US" altLang="zh-TW" sz="14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hyperbolic tangent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函數</a:t>
                </a:r>
                <a:endParaRPr lang="en-US" altLang="zh-TW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400" i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⊙</m:t>
                    </m:r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element-wise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乘積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400" i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⊗</m:t>
                    </m:r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卷積運算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400" i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𝑊</m:t>
                    </m:r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權重矩陣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400" i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𝑈</m:t>
                    </m:r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權重矩陣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400" i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𝑏</m:t>
                    </m:r>
                  </m:oMath>
                </a14:m>
                <a:r>
                  <a:rPr lang="en-US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zh-TW" altLang="zh-TW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偏差矩陣</a:t>
                </a: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1B02B4D-BB9D-4D0E-9539-0BCA0DAE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359" y="4758726"/>
                <a:ext cx="2549929" cy="1617943"/>
              </a:xfrm>
              <a:prstGeom prst="rect">
                <a:avLst/>
              </a:prstGeom>
              <a:blipFill>
                <a:blip r:embed="rId5"/>
                <a:stretch>
                  <a:fillRect l="-239" t="-1132" b="-30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53B1450-A99D-449F-93CA-54763CA06069}"/>
              </a:ext>
            </a:extLst>
          </p:cNvPr>
          <p:cNvSpPr/>
          <p:nvPr/>
        </p:nvSpPr>
        <p:spPr>
          <a:xfrm>
            <a:off x="6098201" y="1434974"/>
            <a:ext cx="2334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重置閘</a:t>
            </a:r>
            <a:r>
              <a:rPr lang="en-US" altLang="zh-TW" sz="2000" b="1" dirty="0">
                <a:solidFill>
                  <a:srgbClr val="1B4367"/>
                </a:solidFill>
              </a:rPr>
              <a:t>(reset gate)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73F5FC7-6384-4D34-B86A-98A1FF8283F5}"/>
                  </a:ext>
                </a:extLst>
              </p:cNvPr>
              <p:cNvSpPr/>
              <p:nvPr/>
            </p:nvSpPr>
            <p:spPr>
              <a:xfrm>
                <a:off x="6096000" y="1839573"/>
                <a:ext cx="4149277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d>
                      <m:d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zh-TW" altLang="en-US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73F5FC7-6384-4D34-B86A-98A1FF828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9573"/>
                <a:ext cx="4149277" cy="395621"/>
              </a:xfrm>
              <a:prstGeom prst="rect">
                <a:avLst/>
              </a:prstGeom>
              <a:blipFill>
                <a:blip r:embed="rId6"/>
                <a:stretch>
                  <a:fillRect l="-881" t="-3077"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2B909B3-D665-4CE9-9547-C4FEBEA539DB}"/>
              </a:ext>
            </a:extLst>
          </p:cNvPr>
          <p:cNvSpPr/>
          <p:nvPr/>
        </p:nvSpPr>
        <p:spPr>
          <a:xfrm>
            <a:off x="6096000" y="2370826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更新閘</a:t>
            </a:r>
            <a:r>
              <a:rPr lang="en-US" altLang="zh-TW" sz="2000" b="1" dirty="0">
                <a:solidFill>
                  <a:srgbClr val="1B4367"/>
                </a:solidFill>
              </a:rPr>
              <a:t>(update gate)</a:t>
            </a:r>
            <a:endParaRPr lang="zh-TW" altLang="en-US" sz="2000" b="1" dirty="0">
              <a:solidFill>
                <a:srgbClr val="1B436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F07EB4A-A1EF-40D9-A41E-222933C07999}"/>
                  </a:ext>
                </a:extLst>
              </p:cNvPr>
              <p:cNvSpPr/>
              <p:nvPr/>
            </p:nvSpPr>
            <p:spPr>
              <a:xfrm>
                <a:off x="6096000" y="2765116"/>
                <a:ext cx="4237443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TW" alt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d>
                      <m:dPr>
                        <m:ctrlPr>
                          <a:rPr lang="zh-TW" alt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zh-TW" altLang="en-US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TW" alt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TW" alt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F07EB4A-A1EF-40D9-A41E-222933C07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65116"/>
                <a:ext cx="4237443" cy="395621"/>
              </a:xfrm>
              <a:prstGeom prst="rect">
                <a:avLst/>
              </a:prstGeom>
              <a:blipFill>
                <a:blip r:embed="rId7"/>
                <a:stretch>
                  <a:fillRect l="-863" t="-3125" b="-14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5FB6DC02-26F8-4DBE-BF79-ECEE0939F60C}"/>
              </a:ext>
            </a:extLst>
          </p:cNvPr>
          <p:cNvGrpSpPr/>
          <p:nvPr/>
        </p:nvGrpSpPr>
        <p:grpSpPr>
          <a:xfrm>
            <a:off x="1876757" y="5103489"/>
            <a:ext cx="4685898" cy="1044044"/>
            <a:chOff x="1855975" y="4570657"/>
            <a:chExt cx="4685898" cy="104404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FDF4D7-B193-43C4-B27D-D3E49399DD56}"/>
                </a:ext>
              </a:extLst>
            </p:cNvPr>
            <p:cNvSpPr/>
            <p:nvPr/>
          </p:nvSpPr>
          <p:spPr>
            <a:xfrm>
              <a:off x="1855975" y="4570657"/>
              <a:ext cx="28793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使用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Conv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代替全連接層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AD4414C8-6366-4922-8A25-15CD8D4ECBC8}"/>
                    </a:ext>
                  </a:extLst>
                </p:cNvPr>
                <p:cNvSpPr/>
                <p:nvPr/>
              </p:nvSpPr>
              <p:spPr>
                <a:xfrm>
                  <a:off x="1855975" y="4967857"/>
                  <a:ext cx="4685898" cy="6468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zh-TW" dirty="0"/>
                        <m:t>可以直接輸入影像進</m:t>
                      </m:r>
                      <m:r>
                        <m:rPr>
                          <m:nor/>
                        </m:rPr>
                        <a:rPr lang="en-US" altLang="zh-TW" dirty="0"/>
                        <m:t>GRU</m:t>
                      </m:r>
                      <m:r>
                        <m:rPr>
                          <m:nor/>
                        </m:rPr>
                        <a:rPr lang="zh-TW" altLang="zh-TW" dirty="0"/>
                        <m:t>內</m:t>
                      </m:r>
                    </m:oMath>
                  </a14:m>
                  <a:endParaRPr lang="en-US" altLang="zh-TW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zh-TW" dirty="0"/>
                        <m:t>保留輸入的空間關係來提取有意義的特徵</m:t>
                      </m:r>
                    </m:oMath>
                  </a14:m>
                  <a:endPara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AD4414C8-6366-4922-8A25-15CD8D4EC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975" y="4967857"/>
                  <a:ext cx="4685898" cy="646844"/>
                </a:xfrm>
                <a:prstGeom prst="rect">
                  <a:avLst/>
                </a:prstGeom>
                <a:blipFill>
                  <a:blip r:embed="rId8"/>
                  <a:stretch>
                    <a:fillRect l="-780" t="-943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DDC2234-5323-4CC2-9566-3D917BC5BD8C}"/>
              </a:ext>
            </a:extLst>
          </p:cNvPr>
          <p:cNvSpPr/>
          <p:nvPr/>
        </p:nvSpPr>
        <p:spPr>
          <a:xfrm>
            <a:off x="1876757" y="4577317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1B4367"/>
                </a:solidFill>
              </a:rPr>
              <a:t>具記憶性，輸出可考慮歷史訊息</a:t>
            </a:r>
            <a:endParaRPr lang="en-US" altLang="zh-TW" sz="2000" b="1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92847" y="1452078"/>
            <a:ext cx="2000037" cy="2000037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/>
          </a:p>
        </p:txBody>
      </p:sp>
      <p:sp>
        <p:nvSpPr>
          <p:cNvPr id="12" name="文本框 11"/>
          <p:cNvSpPr txBox="1"/>
          <p:nvPr/>
        </p:nvSpPr>
        <p:spPr>
          <a:xfrm>
            <a:off x="3240211" y="3621137"/>
            <a:ext cx="570530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研究方法與系統架構</a:t>
            </a:r>
            <a:endParaRPr lang="zh-CN" altLang="en-US" sz="48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4937603" y="2452096"/>
            <a:ext cx="2310525" cy="6872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53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3187" y="177331"/>
            <a:ext cx="1030562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Global Region Proposals with a Hybrid Attention Interface (GRP-HAI)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411F1AE-13E8-4A7E-9FC1-D30211E28A74}"/>
              </a:ext>
            </a:extLst>
          </p:cNvPr>
          <p:cNvGrpSpPr/>
          <p:nvPr/>
        </p:nvGrpSpPr>
        <p:grpSpPr>
          <a:xfrm>
            <a:off x="534148" y="1197434"/>
            <a:ext cx="11123701" cy="5590354"/>
            <a:chOff x="185824" y="325148"/>
            <a:chExt cx="11389313" cy="6200946"/>
          </a:xfrm>
        </p:grpSpPr>
        <p:sp>
          <p:nvSpPr>
            <p:cNvPr id="96" name="立方體 95">
              <a:extLst>
                <a:ext uri="{FF2B5EF4-FFF2-40B4-BE49-F238E27FC236}">
                  <a16:creationId xmlns:a16="http://schemas.microsoft.com/office/drawing/2014/main" id="{808C2E06-81D7-44B1-BC3D-48435EA3EA53}"/>
                </a:ext>
              </a:extLst>
            </p:cNvPr>
            <p:cNvSpPr/>
            <p:nvPr/>
          </p:nvSpPr>
          <p:spPr>
            <a:xfrm>
              <a:off x="3891227" y="4631392"/>
              <a:ext cx="1957912" cy="1756050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HAI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8148D56-5BAE-4729-B712-E38D4A21549E}"/>
                </a:ext>
              </a:extLst>
            </p:cNvPr>
            <p:cNvSpPr/>
            <p:nvPr/>
          </p:nvSpPr>
          <p:spPr>
            <a:xfrm>
              <a:off x="5588035" y="5734515"/>
              <a:ext cx="1766250" cy="512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Region</a:t>
              </a:r>
            </a:p>
            <a:p>
              <a:pPr algn="ctr"/>
              <a:r>
                <a:rPr lang="en-US" altLang="zh-TW" sz="1200" dirty="0"/>
                <a:t>localization</a:t>
              </a:r>
              <a:endParaRPr lang="zh-TW" altLang="en-US" sz="1200" dirty="0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768B79BA-CD9E-408A-9DFB-CE83C305F33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>
              <a:off x="4929136" y="4492939"/>
              <a:ext cx="0" cy="3896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2617ED-20BC-42EB-8799-C1819095E2AF}"/>
                </a:ext>
              </a:extLst>
            </p:cNvPr>
            <p:cNvSpPr/>
            <p:nvPr/>
          </p:nvSpPr>
          <p:spPr>
            <a:xfrm>
              <a:off x="6149703" y="2861071"/>
              <a:ext cx="1561743" cy="7081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Local region proposals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流程圖: 接點 99">
              <a:extLst>
                <a:ext uri="{FF2B5EF4-FFF2-40B4-BE49-F238E27FC236}">
                  <a16:creationId xmlns:a16="http://schemas.microsoft.com/office/drawing/2014/main" id="{F713E27E-65FE-4132-999A-855012A6412E}"/>
                </a:ext>
              </a:extLst>
            </p:cNvPr>
            <p:cNvSpPr/>
            <p:nvPr/>
          </p:nvSpPr>
          <p:spPr>
            <a:xfrm flipH="1" flipV="1">
              <a:off x="7199456" y="4332238"/>
              <a:ext cx="105678" cy="110499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01" name="接點: 肘形 100">
              <a:extLst>
                <a:ext uri="{FF2B5EF4-FFF2-40B4-BE49-F238E27FC236}">
                  <a16:creationId xmlns:a16="http://schemas.microsoft.com/office/drawing/2014/main" id="{BDAD7A2E-D86C-4DC0-9CDF-904E4A73E1D2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5604592" y="4387488"/>
              <a:ext cx="1700541" cy="1347497"/>
            </a:xfrm>
            <a:prstGeom prst="bentConnector3">
              <a:avLst>
                <a:gd name="adj1" fmla="val 12268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1096D84-CDA2-4FB5-8C59-BD27E475DEBD}"/>
                </a:ext>
              </a:extLst>
            </p:cNvPr>
            <p:cNvSpPr/>
            <p:nvPr/>
          </p:nvSpPr>
          <p:spPr>
            <a:xfrm>
              <a:off x="5767402" y="4676164"/>
              <a:ext cx="13749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Search termination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接點: 肘形 102">
              <a:extLst>
                <a:ext uri="{FF2B5EF4-FFF2-40B4-BE49-F238E27FC236}">
                  <a16:creationId xmlns:a16="http://schemas.microsoft.com/office/drawing/2014/main" id="{1D112EE8-71D0-49F2-8DEA-7146F23BFE80}"/>
                </a:ext>
              </a:extLst>
            </p:cNvPr>
            <p:cNvCxnSpPr>
              <a:cxnSpLocks/>
              <a:stCxn id="99" idx="2"/>
              <a:endCxn id="122" idx="3"/>
            </p:cNvCxnSpPr>
            <p:nvPr/>
          </p:nvCxnSpPr>
          <p:spPr>
            <a:xfrm rot="5400000">
              <a:off x="5882574" y="3140678"/>
              <a:ext cx="619497" cy="147650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083AA023-3ED8-4B86-A269-6304D5CD976C}"/>
                </a:ext>
              </a:extLst>
            </p:cNvPr>
            <p:cNvSpPr/>
            <p:nvPr/>
          </p:nvSpPr>
          <p:spPr>
            <a:xfrm>
              <a:off x="5698018" y="3670639"/>
              <a:ext cx="9954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Visited</a:t>
              </a:r>
              <a:r>
                <a:rPr lang="en-US" altLang="zh-TW" sz="1200" dirty="0">
                  <a:solidFill>
                    <a:schemeClr val="tx1"/>
                  </a:solidFill>
                </a:rPr>
                <a:t> </a:t>
              </a:r>
              <a:r>
                <a:rPr lang="en-US" altLang="zh-TW" sz="1200" dirty="0"/>
                <a:t>region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F560E92A-3E2D-49D1-9F3C-2527C496FC88}"/>
                </a:ext>
              </a:extLst>
            </p:cNvPr>
            <p:cNvGrpSpPr/>
            <p:nvPr/>
          </p:nvGrpSpPr>
          <p:grpSpPr>
            <a:xfrm>
              <a:off x="8628152" y="3969861"/>
              <a:ext cx="2818880" cy="2000348"/>
              <a:chOff x="8535557" y="4379205"/>
              <a:chExt cx="2818876" cy="2000349"/>
            </a:xfrm>
          </p:grpSpPr>
          <p:grpSp>
            <p:nvGrpSpPr>
              <p:cNvPr id="169" name="群組 168">
                <a:extLst>
                  <a:ext uri="{FF2B5EF4-FFF2-40B4-BE49-F238E27FC236}">
                    <a16:creationId xmlns:a16="http://schemas.microsoft.com/office/drawing/2014/main" id="{09F97C1C-E054-4B0E-86A7-A0905137C2BC}"/>
                  </a:ext>
                </a:extLst>
              </p:cNvPr>
              <p:cNvGrpSpPr/>
              <p:nvPr/>
            </p:nvGrpSpPr>
            <p:grpSpPr>
              <a:xfrm>
                <a:off x="8538028" y="4379205"/>
                <a:ext cx="1206658" cy="567809"/>
                <a:chOff x="9153746" y="4487944"/>
                <a:chExt cx="1206658" cy="567809"/>
              </a:xfrm>
            </p:grpSpPr>
            <p:sp>
              <p:nvSpPr>
                <p:cNvPr id="179" name="平行四邊形 178">
                  <a:extLst>
                    <a:ext uri="{FF2B5EF4-FFF2-40B4-BE49-F238E27FC236}">
                      <a16:creationId xmlns:a16="http://schemas.microsoft.com/office/drawing/2014/main" id="{DC22414C-93AD-4F33-B609-AE22CED7D63E}"/>
                    </a:ext>
                  </a:extLst>
                </p:cNvPr>
                <p:cNvSpPr/>
                <p:nvPr/>
              </p:nvSpPr>
              <p:spPr>
                <a:xfrm rot="16200000">
                  <a:off x="9003697" y="463799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/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3A2CD65F-5281-4529-9CF1-6E3916A7283D}"/>
                    </a:ext>
                  </a:extLst>
                </p:cNvPr>
                <p:cNvSpPr/>
                <p:nvPr/>
              </p:nvSpPr>
              <p:spPr>
                <a:xfrm>
                  <a:off x="9421457" y="4617959"/>
                  <a:ext cx="93894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Conv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群組 169">
                <a:extLst>
                  <a:ext uri="{FF2B5EF4-FFF2-40B4-BE49-F238E27FC236}">
                    <a16:creationId xmlns:a16="http://schemas.microsoft.com/office/drawing/2014/main" id="{DC4096FE-D4AD-468A-8E34-06B034C8AF17}"/>
                  </a:ext>
                </a:extLst>
              </p:cNvPr>
              <p:cNvGrpSpPr/>
              <p:nvPr/>
            </p:nvGrpSpPr>
            <p:grpSpPr>
              <a:xfrm>
                <a:off x="8535557" y="5095476"/>
                <a:ext cx="1058127" cy="567809"/>
                <a:chOff x="9151275" y="5204215"/>
                <a:chExt cx="1058127" cy="567809"/>
              </a:xfrm>
            </p:grpSpPr>
            <p:sp>
              <p:nvSpPr>
                <p:cNvPr id="177" name="平行四邊形 176">
                  <a:extLst>
                    <a:ext uri="{FF2B5EF4-FFF2-40B4-BE49-F238E27FC236}">
                      <a16:creationId xmlns:a16="http://schemas.microsoft.com/office/drawing/2014/main" id="{A7E4B43A-DFB1-4A87-8410-EA38382A58BC}"/>
                    </a:ext>
                  </a:extLst>
                </p:cNvPr>
                <p:cNvSpPr/>
                <p:nvPr/>
              </p:nvSpPr>
              <p:spPr>
                <a:xfrm rot="16200000">
                  <a:off x="9001226" y="5354264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2A0DE355-D33F-4498-A5D9-415D3EEFE6A9}"/>
                    </a:ext>
                  </a:extLst>
                </p:cNvPr>
                <p:cNvSpPr/>
                <p:nvPr/>
              </p:nvSpPr>
              <p:spPr>
                <a:xfrm>
                  <a:off x="9418986" y="5334230"/>
                  <a:ext cx="79041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FC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群組 170">
                <a:extLst>
                  <a:ext uri="{FF2B5EF4-FFF2-40B4-BE49-F238E27FC236}">
                    <a16:creationId xmlns:a16="http://schemas.microsoft.com/office/drawing/2014/main" id="{1C5233F4-F111-4C9A-80BD-9BCC1A20B25F}"/>
                  </a:ext>
                </a:extLst>
              </p:cNvPr>
              <p:cNvGrpSpPr/>
              <p:nvPr/>
            </p:nvGrpSpPr>
            <p:grpSpPr>
              <a:xfrm>
                <a:off x="8540541" y="5811745"/>
                <a:ext cx="1288035" cy="567809"/>
                <a:chOff x="9156259" y="5920484"/>
                <a:chExt cx="1288035" cy="567809"/>
              </a:xfrm>
            </p:grpSpPr>
            <p:sp>
              <p:nvSpPr>
                <p:cNvPr id="175" name="平行四邊形 174">
                  <a:extLst>
                    <a:ext uri="{FF2B5EF4-FFF2-40B4-BE49-F238E27FC236}">
                      <a16:creationId xmlns:a16="http://schemas.microsoft.com/office/drawing/2014/main" id="{AF218D62-EEE6-4976-AB77-6EC828CB9F1C}"/>
                    </a:ext>
                  </a:extLst>
                </p:cNvPr>
                <p:cNvSpPr/>
                <p:nvPr/>
              </p:nvSpPr>
              <p:spPr>
                <a:xfrm rot="16200000">
                  <a:off x="9006210" y="607053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392593E0-E01E-4A85-A6DD-3FB76D406DE7}"/>
                    </a:ext>
                  </a:extLst>
                </p:cNvPr>
                <p:cNvSpPr/>
                <p:nvPr/>
              </p:nvSpPr>
              <p:spPr>
                <a:xfrm>
                  <a:off x="9418986" y="5965073"/>
                  <a:ext cx="10253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Conv or FC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2" name="群組 171">
                <a:extLst>
                  <a:ext uri="{FF2B5EF4-FFF2-40B4-BE49-F238E27FC236}">
                    <a16:creationId xmlns:a16="http://schemas.microsoft.com/office/drawing/2014/main" id="{2242DDED-37A0-4022-BBD5-2710EA254F69}"/>
                  </a:ext>
                </a:extLst>
              </p:cNvPr>
              <p:cNvGrpSpPr/>
              <p:nvPr/>
            </p:nvGrpSpPr>
            <p:grpSpPr>
              <a:xfrm>
                <a:off x="10039904" y="4509153"/>
                <a:ext cx="1314529" cy="276999"/>
                <a:chOff x="10185364" y="4504671"/>
                <a:chExt cx="1314529" cy="276999"/>
              </a:xfrm>
            </p:grpSpPr>
            <p:sp>
              <p:nvSpPr>
                <p:cNvPr id="173" name="流程圖: 接點 172">
                  <a:extLst>
                    <a:ext uri="{FF2B5EF4-FFF2-40B4-BE49-F238E27FC236}">
                      <a16:creationId xmlns:a16="http://schemas.microsoft.com/office/drawing/2014/main" id="{1C1FC0D3-461A-4E9F-8A73-D0FA6919E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85364" y="4548601"/>
                  <a:ext cx="177523" cy="177496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/>
                      </a:solidFill>
                    </a:rPr>
                    <a:t>+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50FEA933-9AB1-416E-B850-077EECAF6DDE}"/>
                    </a:ext>
                  </a:extLst>
                </p:cNvPr>
                <p:cNvSpPr/>
                <p:nvPr/>
              </p:nvSpPr>
              <p:spPr>
                <a:xfrm>
                  <a:off x="10335381" y="4504671"/>
                  <a:ext cx="116451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Concatenate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06" name="肘形接點 2">
              <a:extLst>
                <a:ext uri="{FF2B5EF4-FFF2-40B4-BE49-F238E27FC236}">
                  <a16:creationId xmlns:a16="http://schemas.microsoft.com/office/drawing/2014/main" id="{2389CC21-EFBC-4755-B3D1-3DA6A22C2898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 flipV="1">
              <a:off x="5604592" y="4442737"/>
              <a:ext cx="1647702" cy="76996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6E67672-CCBD-4BE8-A1E2-02B3480308DA}"/>
                </a:ext>
              </a:extLst>
            </p:cNvPr>
            <p:cNvSpPr/>
            <p:nvPr/>
          </p:nvSpPr>
          <p:spPr>
            <a:xfrm>
              <a:off x="185824" y="2355212"/>
              <a:ext cx="6556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Image</a:t>
              </a:r>
              <a:endParaRPr lang="zh-TW" altLang="en-US" sz="1200" dirty="0"/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ABD78BC8-1C63-48D7-AD27-45D4C1CDA548}"/>
                </a:ext>
              </a:extLst>
            </p:cNvPr>
            <p:cNvCxnSpPr>
              <a:cxnSpLocks/>
              <a:stCxn id="107" idx="3"/>
              <a:endCxn id="163" idx="0"/>
            </p:cNvCxnSpPr>
            <p:nvPr/>
          </p:nvCxnSpPr>
          <p:spPr>
            <a:xfrm>
              <a:off x="841459" y="2493712"/>
              <a:ext cx="416379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7B7D60C-67A2-4DDC-8B42-3E8C85A1A122}"/>
                </a:ext>
              </a:extLst>
            </p:cNvPr>
            <p:cNvSpPr/>
            <p:nvPr/>
          </p:nvSpPr>
          <p:spPr>
            <a:xfrm>
              <a:off x="4880171" y="748916"/>
              <a:ext cx="1415721" cy="36680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RPN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403CB2C-122E-423C-847A-F9D17FE946EB}"/>
                </a:ext>
              </a:extLst>
            </p:cNvPr>
            <p:cNvSpPr/>
            <p:nvPr/>
          </p:nvSpPr>
          <p:spPr>
            <a:xfrm>
              <a:off x="3701098" y="2685454"/>
              <a:ext cx="4173352" cy="3840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12E9AF57-81C3-4716-A9FD-8CF61EAB2D7B}"/>
                </a:ext>
              </a:extLst>
            </p:cNvPr>
            <p:cNvSpPr/>
            <p:nvPr/>
          </p:nvSpPr>
          <p:spPr>
            <a:xfrm>
              <a:off x="1760352" y="3053702"/>
              <a:ext cx="2049134" cy="9699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Hybrid Attention Interface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9C090BA-5C40-476B-9E1D-946626D4EA94}"/>
                </a:ext>
              </a:extLst>
            </p:cNvPr>
            <p:cNvSpPr/>
            <p:nvPr/>
          </p:nvSpPr>
          <p:spPr>
            <a:xfrm>
              <a:off x="8626571" y="714168"/>
              <a:ext cx="1210711" cy="35557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Detector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3" name="流程圖: 接點 112">
              <a:extLst>
                <a:ext uri="{FF2B5EF4-FFF2-40B4-BE49-F238E27FC236}">
                  <a16:creationId xmlns:a16="http://schemas.microsoft.com/office/drawing/2014/main" id="{2533E5D2-6A52-4A26-965A-C152860F4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2034" y="2404928"/>
              <a:ext cx="177523" cy="177496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+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接點: 肘形 113">
              <a:extLst>
                <a:ext uri="{FF2B5EF4-FFF2-40B4-BE49-F238E27FC236}">
                  <a16:creationId xmlns:a16="http://schemas.microsoft.com/office/drawing/2014/main" id="{89C22B3D-6E81-4A94-9863-49F80FC6354D}"/>
                </a:ext>
              </a:extLst>
            </p:cNvPr>
            <p:cNvCxnSpPr>
              <a:cxnSpLocks/>
              <a:stCxn id="159" idx="4"/>
              <a:endCxn id="164" idx="0"/>
            </p:cNvCxnSpPr>
            <p:nvPr/>
          </p:nvCxnSpPr>
          <p:spPr>
            <a:xfrm flipV="1">
              <a:off x="2477414" y="905688"/>
              <a:ext cx="2005915" cy="1589676"/>
            </a:xfrm>
            <a:prstGeom prst="bentConnector4">
              <a:avLst>
                <a:gd name="adj1" fmla="val 41043"/>
                <a:gd name="adj2" fmla="val 11438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接點: 肘形 114">
              <a:extLst>
                <a:ext uri="{FF2B5EF4-FFF2-40B4-BE49-F238E27FC236}">
                  <a16:creationId xmlns:a16="http://schemas.microsoft.com/office/drawing/2014/main" id="{E2D20775-AC04-42FD-86B3-02D14ED9EFB7}"/>
                </a:ext>
              </a:extLst>
            </p:cNvPr>
            <p:cNvCxnSpPr>
              <a:cxnSpLocks/>
              <a:stCxn id="113" idx="4"/>
              <a:endCxn id="122" idx="1"/>
            </p:cNvCxnSpPr>
            <p:nvPr/>
          </p:nvCxnSpPr>
          <p:spPr>
            <a:xfrm rot="16200000" flipH="1">
              <a:off x="3374370" y="3158848"/>
              <a:ext cx="1606257" cy="45340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55AFFA77-333C-4CD3-B584-DB947B4A6638}"/>
                </a:ext>
              </a:extLst>
            </p:cNvPr>
            <p:cNvGrpSpPr/>
            <p:nvPr/>
          </p:nvGrpSpPr>
          <p:grpSpPr>
            <a:xfrm rot="5400000">
              <a:off x="3927104" y="577634"/>
              <a:ext cx="922053" cy="1578163"/>
              <a:chOff x="4981781" y="965366"/>
              <a:chExt cx="766072" cy="1271967"/>
            </a:xfrm>
          </p:grpSpPr>
          <p:sp>
            <p:nvSpPr>
              <p:cNvPr id="164" name="平行四邊形 163">
                <a:extLst>
                  <a:ext uri="{FF2B5EF4-FFF2-40B4-BE49-F238E27FC236}">
                    <a16:creationId xmlns:a16="http://schemas.microsoft.com/office/drawing/2014/main" id="{4204879F-6E22-48DE-9D64-8BB98B21188D}"/>
                  </a:ext>
                </a:extLst>
              </p:cNvPr>
              <p:cNvSpPr/>
              <p:nvPr/>
            </p:nvSpPr>
            <p:spPr>
              <a:xfrm rot="16200000">
                <a:off x="4831732" y="139076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6D96FD90-C281-4868-95CA-4C51B6EFF847}"/>
                  </a:ext>
                </a:extLst>
              </p:cNvPr>
              <p:cNvSpPr/>
              <p:nvPr/>
            </p:nvSpPr>
            <p:spPr>
              <a:xfrm rot="16200000">
                <a:off x="5330093" y="1819573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D8A0FB40-9E01-4B90-B2C2-FF14B978E69A}"/>
                  </a:ext>
                </a:extLst>
              </p:cNvPr>
              <p:cNvSpPr/>
              <p:nvPr/>
            </p:nvSpPr>
            <p:spPr>
              <a:xfrm rot="16200000">
                <a:off x="5324626" y="111541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67" name="直線單箭頭接點 166">
                <a:extLst>
                  <a:ext uri="{FF2B5EF4-FFF2-40B4-BE49-F238E27FC236}">
                    <a16:creationId xmlns:a16="http://schemas.microsoft.com/office/drawing/2014/main" id="{DCA03E3A-E7AA-4D11-A58D-326D80089B11}"/>
                  </a:ext>
                </a:extLst>
              </p:cNvPr>
              <p:cNvCxnSpPr>
                <a:cxnSpLocks/>
                <a:stCxn id="164" idx="3"/>
                <a:endCxn id="166" idx="1"/>
              </p:cNvCxnSpPr>
              <p:nvPr/>
            </p:nvCxnSpPr>
            <p:spPr>
              <a:xfrm flipV="1">
                <a:off x="5249492" y="1193115"/>
                <a:ext cx="225183" cy="38766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線單箭頭接點 167">
                <a:extLst>
                  <a:ext uri="{FF2B5EF4-FFF2-40B4-BE49-F238E27FC236}">
                    <a16:creationId xmlns:a16="http://schemas.microsoft.com/office/drawing/2014/main" id="{28A90768-E08E-41A5-AE41-2881A9FBEA2E}"/>
                  </a:ext>
                </a:extLst>
              </p:cNvPr>
              <p:cNvCxnSpPr>
                <a:cxnSpLocks/>
                <a:stCxn id="164" idx="3"/>
                <a:endCxn id="165" idx="0"/>
              </p:cNvCxnSpPr>
              <p:nvPr/>
            </p:nvCxnSpPr>
            <p:spPr>
              <a:xfrm>
                <a:off x="5249492" y="1580776"/>
                <a:ext cx="230650" cy="3726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E348575-1ED0-427D-8CD3-A09679F6AD0A}"/>
                </a:ext>
              </a:extLst>
            </p:cNvPr>
            <p:cNvSpPr/>
            <p:nvPr/>
          </p:nvSpPr>
          <p:spPr>
            <a:xfrm>
              <a:off x="3494561" y="536755"/>
              <a:ext cx="1789374" cy="13928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7EB2558D-F830-419A-9B2D-BD1F8D9D3260}"/>
                </a:ext>
              </a:extLst>
            </p:cNvPr>
            <p:cNvGrpSpPr/>
            <p:nvPr/>
          </p:nvGrpSpPr>
          <p:grpSpPr>
            <a:xfrm>
              <a:off x="1257835" y="2036765"/>
              <a:ext cx="1219579" cy="915550"/>
              <a:chOff x="3365835" y="2389292"/>
              <a:chExt cx="900982" cy="568836"/>
            </a:xfrm>
          </p:grpSpPr>
          <p:sp>
            <p:nvSpPr>
              <p:cNvPr id="159" name="平行四邊形 158">
                <a:extLst>
                  <a:ext uri="{FF2B5EF4-FFF2-40B4-BE49-F238E27FC236}">
                    <a16:creationId xmlns:a16="http://schemas.microsoft.com/office/drawing/2014/main" id="{600B50D0-C95B-472C-AEE3-AB177563F715}"/>
                  </a:ext>
                </a:extLst>
              </p:cNvPr>
              <p:cNvSpPr/>
              <p:nvPr/>
            </p:nvSpPr>
            <p:spPr>
              <a:xfrm rot="16200000">
                <a:off x="3849057" y="2540368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0" name="平行四邊形 159">
                <a:extLst>
                  <a:ext uri="{FF2B5EF4-FFF2-40B4-BE49-F238E27FC236}">
                    <a16:creationId xmlns:a16="http://schemas.microsoft.com/office/drawing/2014/main" id="{6E01CB0A-8D0E-4600-9E83-B5EA653C07E1}"/>
                  </a:ext>
                </a:extLst>
              </p:cNvPr>
              <p:cNvSpPr/>
              <p:nvPr/>
            </p:nvSpPr>
            <p:spPr>
              <a:xfrm rot="16200000">
                <a:off x="369092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1" name="平行四邊形 160">
                <a:extLst>
                  <a:ext uri="{FF2B5EF4-FFF2-40B4-BE49-F238E27FC236}">
                    <a16:creationId xmlns:a16="http://schemas.microsoft.com/office/drawing/2014/main" id="{ED025F91-099C-4805-9BA5-B1438736E212}"/>
                  </a:ext>
                </a:extLst>
              </p:cNvPr>
              <p:cNvSpPr/>
              <p:nvPr/>
            </p:nvSpPr>
            <p:spPr>
              <a:xfrm rot="16200000">
                <a:off x="3534819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2" name="平行四邊形 161">
                <a:extLst>
                  <a:ext uri="{FF2B5EF4-FFF2-40B4-BE49-F238E27FC236}">
                    <a16:creationId xmlns:a16="http://schemas.microsoft.com/office/drawing/2014/main" id="{614F068D-716C-4AFD-A4CD-A0B261AE3AFC}"/>
                  </a:ext>
                </a:extLst>
              </p:cNvPr>
              <p:cNvSpPr/>
              <p:nvPr/>
            </p:nvSpPr>
            <p:spPr>
              <a:xfrm rot="16200000">
                <a:off x="337748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3" name="平行四邊形 162">
                <a:extLst>
                  <a:ext uri="{FF2B5EF4-FFF2-40B4-BE49-F238E27FC236}">
                    <a16:creationId xmlns:a16="http://schemas.microsoft.com/office/drawing/2014/main" id="{74434A50-7EF5-4E57-8918-7E00B8C8DDEE}"/>
                  </a:ext>
                </a:extLst>
              </p:cNvPr>
              <p:cNvSpPr/>
              <p:nvPr/>
            </p:nvSpPr>
            <p:spPr>
              <a:xfrm rot="16200000">
                <a:off x="3215786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BAF2B79-519D-40A4-AF0A-C05994E56AD2}"/>
                </a:ext>
              </a:extLst>
            </p:cNvPr>
            <p:cNvGrpSpPr/>
            <p:nvPr/>
          </p:nvGrpSpPr>
          <p:grpSpPr>
            <a:xfrm>
              <a:off x="7432904" y="1069746"/>
              <a:ext cx="4142233" cy="2351422"/>
              <a:chOff x="6743850" y="1076161"/>
              <a:chExt cx="4142228" cy="2351422"/>
            </a:xfrm>
          </p:grpSpPr>
          <p:cxnSp>
            <p:nvCxnSpPr>
              <p:cNvPr id="145" name="接點: 肘形 144">
                <a:extLst>
                  <a:ext uri="{FF2B5EF4-FFF2-40B4-BE49-F238E27FC236}">
                    <a16:creationId xmlns:a16="http://schemas.microsoft.com/office/drawing/2014/main" id="{EACA3817-0B43-4B67-A216-C1F1FEA48FBC}"/>
                  </a:ext>
                </a:extLst>
              </p:cNvPr>
              <p:cNvCxnSpPr>
                <a:cxnSpLocks/>
                <a:stCxn id="99" idx="3"/>
                <a:endCxn id="155" idx="2"/>
              </p:cNvCxnSpPr>
              <p:nvPr/>
            </p:nvCxnSpPr>
            <p:spPr>
              <a:xfrm flipV="1">
                <a:off x="7022391" y="2368990"/>
                <a:ext cx="273139" cy="852553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FEBEA564-E1E9-4EDF-9A59-9E88C8B4C144}"/>
                  </a:ext>
                </a:extLst>
              </p:cNvPr>
              <p:cNvSpPr/>
              <p:nvPr/>
            </p:nvSpPr>
            <p:spPr>
              <a:xfrm>
                <a:off x="9624139" y="1526436"/>
                <a:ext cx="1261939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regression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586190E-5371-400E-80C5-11831F57C6D1}"/>
                  </a:ext>
                </a:extLst>
              </p:cNvPr>
              <p:cNvSpPr/>
              <p:nvPr/>
            </p:nvSpPr>
            <p:spPr>
              <a:xfrm>
                <a:off x="9665741" y="2627282"/>
                <a:ext cx="1178733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classification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平行四邊形 147">
                <a:extLst>
                  <a:ext uri="{FF2B5EF4-FFF2-40B4-BE49-F238E27FC236}">
                    <a16:creationId xmlns:a16="http://schemas.microsoft.com/office/drawing/2014/main" id="{278BA0A2-0930-4EED-BC1F-86B57A0B3019}"/>
                  </a:ext>
                </a:extLst>
              </p:cNvPr>
              <p:cNvSpPr/>
              <p:nvPr/>
            </p:nvSpPr>
            <p:spPr>
              <a:xfrm rot="16200000">
                <a:off x="8602386" y="1548434"/>
                <a:ext cx="904352" cy="416375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49" name="平行四邊形 148">
                <a:extLst>
                  <a:ext uri="{FF2B5EF4-FFF2-40B4-BE49-F238E27FC236}">
                    <a16:creationId xmlns:a16="http://schemas.microsoft.com/office/drawing/2014/main" id="{F4029FB9-0E6A-42EB-9AD9-426020FB6296}"/>
                  </a:ext>
                </a:extLst>
              </p:cNvPr>
              <p:cNvSpPr/>
              <p:nvPr/>
            </p:nvSpPr>
            <p:spPr>
              <a:xfrm rot="16200000">
                <a:off x="8589202" y="2647965"/>
                <a:ext cx="909869" cy="416377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50" name="直線單箭頭接點 149">
                <a:extLst>
                  <a:ext uri="{FF2B5EF4-FFF2-40B4-BE49-F238E27FC236}">
                    <a16:creationId xmlns:a16="http://schemas.microsoft.com/office/drawing/2014/main" id="{55DD826F-A811-4EC4-985F-ACCD745CA9D3}"/>
                  </a:ext>
                </a:extLst>
              </p:cNvPr>
              <p:cNvCxnSpPr>
                <a:cxnSpLocks/>
                <a:stCxn id="157" idx="3"/>
                <a:endCxn id="148" idx="1"/>
              </p:cNvCxnSpPr>
              <p:nvPr/>
            </p:nvCxnSpPr>
            <p:spPr>
              <a:xfrm flipV="1">
                <a:off x="8626781" y="1669283"/>
                <a:ext cx="219594" cy="61544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50">
                <a:extLst>
                  <a:ext uri="{FF2B5EF4-FFF2-40B4-BE49-F238E27FC236}">
                    <a16:creationId xmlns:a16="http://schemas.microsoft.com/office/drawing/2014/main" id="{B6422167-D5CB-44C2-8344-46384B083C64}"/>
                  </a:ext>
                </a:extLst>
              </p:cNvPr>
              <p:cNvCxnSpPr>
                <a:cxnSpLocks/>
                <a:stCxn id="157" idx="3"/>
                <a:endCxn id="149" idx="0"/>
              </p:cNvCxnSpPr>
              <p:nvPr/>
            </p:nvCxnSpPr>
            <p:spPr>
              <a:xfrm>
                <a:off x="8626781" y="2284725"/>
                <a:ext cx="209167" cy="5714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單箭頭接點 151">
                <a:extLst>
                  <a:ext uri="{FF2B5EF4-FFF2-40B4-BE49-F238E27FC236}">
                    <a16:creationId xmlns:a16="http://schemas.microsoft.com/office/drawing/2014/main" id="{A902A1BD-AA40-42D4-B0D3-7EEAAB219DF6}"/>
                  </a:ext>
                </a:extLst>
              </p:cNvPr>
              <p:cNvCxnSpPr>
                <a:cxnSpLocks/>
                <a:stCxn id="149" idx="3"/>
                <a:endCxn id="147" idx="1"/>
              </p:cNvCxnSpPr>
              <p:nvPr/>
            </p:nvCxnSpPr>
            <p:spPr>
              <a:xfrm>
                <a:off x="9252325" y="2942267"/>
                <a:ext cx="413416" cy="318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單箭頭接點 152">
                <a:extLst>
                  <a:ext uri="{FF2B5EF4-FFF2-40B4-BE49-F238E27FC236}">
                    <a16:creationId xmlns:a16="http://schemas.microsoft.com/office/drawing/2014/main" id="{C63479B8-CBE2-454D-82DD-FE08FF039008}"/>
                  </a:ext>
                </a:extLst>
              </p:cNvPr>
              <p:cNvCxnSpPr>
                <a:cxnSpLocks/>
                <a:stCxn id="148" idx="3"/>
                <a:endCxn id="146" idx="1"/>
              </p:cNvCxnSpPr>
              <p:nvPr/>
            </p:nvCxnSpPr>
            <p:spPr>
              <a:xfrm>
                <a:off x="9262750" y="1842734"/>
                <a:ext cx="361389" cy="18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10FC6D7-1FF7-409A-8C0D-8CE04E0C6348}"/>
                  </a:ext>
                </a:extLst>
              </p:cNvPr>
              <p:cNvSpPr/>
              <p:nvPr/>
            </p:nvSpPr>
            <p:spPr>
              <a:xfrm>
                <a:off x="7910111" y="1076161"/>
                <a:ext cx="2944098" cy="23514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5770C0E3-47B8-4FBB-94F1-22BBBB5C7B84}"/>
                  </a:ext>
                </a:extLst>
              </p:cNvPr>
              <p:cNvSpPr/>
              <p:nvPr/>
            </p:nvSpPr>
            <p:spPr>
              <a:xfrm>
                <a:off x="6743850" y="2030436"/>
                <a:ext cx="1103358" cy="33855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RoI Align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6" name="群組 155">
                <a:extLst>
                  <a:ext uri="{FF2B5EF4-FFF2-40B4-BE49-F238E27FC236}">
                    <a16:creationId xmlns:a16="http://schemas.microsoft.com/office/drawing/2014/main" id="{82C88F5E-2C4E-4DD7-A207-9C42589FDD7C}"/>
                  </a:ext>
                </a:extLst>
              </p:cNvPr>
              <p:cNvGrpSpPr/>
              <p:nvPr/>
            </p:nvGrpSpPr>
            <p:grpSpPr>
              <a:xfrm>
                <a:off x="8051113" y="1747307"/>
                <a:ext cx="575668" cy="913898"/>
                <a:chOff x="8138154" y="2082898"/>
                <a:chExt cx="425764" cy="573511"/>
              </a:xfrm>
            </p:grpSpPr>
            <p:sp>
              <p:nvSpPr>
                <p:cNvPr id="157" name="平行四邊形 156">
                  <a:extLst>
                    <a:ext uri="{FF2B5EF4-FFF2-40B4-BE49-F238E27FC236}">
                      <a16:creationId xmlns:a16="http://schemas.microsoft.com/office/drawing/2014/main" id="{F0A23B6E-7150-4907-95F3-F1D14199D94C}"/>
                    </a:ext>
                  </a:extLst>
                </p:cNvPr>
                <p:cNvSpPr/>
                <p:nvPr/>
              </p:nvSpPr>
              <p:spPr>
                <a:xfrm rot="16200000">
                  <a:off x="8146158" y="2238649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58" name="平行四邊形 157">
                  <a:extLst>
                    <a:ext uri="{FF2B5EF4-FFF2-40B4-BE49-F238E27FC236}">
                      <a16:creationId xmlns:a16="http://schemas.microsoft.com/office/drawing/2014/main" id="{15EFB4CD-24F6-4FE4-8E44-8C21D1E00604}"/>
                    </a:ext>
                  </a:extLst>
                </p:cNvPr>
                <p:cNvSpPr/>
                <p:nvPr/>
              </p:nvSpPr>
              <p:spPr>
                <a:xfrm rot="16200000">
                  <a:off x="7988105" y="2232947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/>
                </a:p>
              </p:txBody>
            </p:sp>
          </p:grp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569E6EB-99D7-4F9D-8BC6-EE0B31760DD8}"/>
                </a:ext>
              </a:extLst>
            </p:cNvPr>
            <p:cNvSpPr/>
            <p:nvPr/>
          </p:nvSpPr>
          <p:spPr>
            <a:xfrm>
              <a:off x="1308693" y="1350894"/>
              <a:ext cx="1117864" cy="68932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Feature extractor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927B358-BA23-4C9E-8FD7-43A91549FF85}"/>
                </a:ext>
              </a:extLst>
            </p:cNvPr>
            <p:cNvSpPr/>
            <p:nvPr/>
          </p:nvSpPr>
          <p:spPr>
            <a:xfrm>
              <a:off x="4404201" y="3884421"/>
              <a:ext cx="1049867" cy="6085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Masked state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直線單箭頭接點 122">
              <a:extLst>
                <a:ext uri="{FF2B5EF4-FFF2-40B4-BE49-F238E27FC236}">
                  <a16:creationId xmlns:a16="http://schemas.microsoft.com/office/drawing/2014/main" id="{87860B80-C3E6-4600-8C0D-B7529EDBAB18}"/>
                </a:ext>
              </a:extLst>
            </p:cNvPr>
            <p:cNvCxnSpPr>
              <a:cxnSpLocks/>
              <a:stCxn id="155" idx="3"/>
              <a:endCxn id="158" idx="0"/>
            </p:cNvCxnSpPr>
            <p:nvPr/>
          </p:nvCxnSpPr>
          <p:spPr>
            <a:xfrm>
              <a:off x="8536264" y="2193297"/>
              <a:ext cx="2039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>
              <a:extLst>
                <a:ext uri="{FF2B5EF4-FFF2-40B4-BE49-F238E27FC236}">
                  <a16:creationId xmlns:a16="http://schemas.microsoft.com/office/drawing/2014/main" id="{C5E2C821-405C-4B55-B5AF-AC47C2757FC6}"/>
                </a:ext>
              </a:extLst>
            </p:cNvPr>
            <p:cNvCxnSpPr>
              <a:cxnSpLocks/>
              <a:stCxn id="159" idx="4"/>
              <a:endCxn id="113" idx="2"/>
            </p:cNvCxnSpPr>
            <p:nvPr/>
          </p:nvCxnSpPr>
          <p:spPr>
            <a:xfrm flipV="1">
              <a:off x="2477414" y="2493675"/>
              <a:ext cx="1384618" cy="1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>
              <a:extLst>
                <a:ext uri="{FF2B5EF4-FFF2-40B4-BE49-F238E27FC236}">
                  <a16:creationId xmlns:a16="http://schemas.microsoft.com/office/drawing/2014/main" id="{FC3FE2ED-D1BD-41B5-8F16-84DAFF2D90D6}"/>
                </a:ext>
              </a:extLst>
            </p:cNvPr>
            <p:cNvCxnSpPr>
              <a:cxnSpLocks/>
              <a:stCxn id="100" idx="4"/>
              <a:endCxn id="134" idx="2"/>
            </p:cNvCxnSpPr>
            <p:nvPr/>
          </p:nvCxnSpPr>
          <p:spPr>
            <a:xfrm flipV="1">
              <a:off x="7252294" y="3569182"/>
              <a:ext cx="0" cy="7630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接點: 肘形 125">
              <a:extLst>
                <a:ext uri="{FF2B5EF4-FFF2-40B4-BE49-F238E27FC236}">
                  <a16:creationId xmlns:a16="http://schemas.microsoft.com/office/drawing/2014/main" id="{ADDDBB56-20C6-4D75-8E0C-A7192174291A}"/>
                </a:ext>
              </a:extLst>
            </p:cNvPr>
            <p:cNvCxnSpPr>
              <a:cxnSpLocks/>
              <a:stCxn id="166" idx="4"/>
              <a:endCxn id="113" idx="6"/>
            </p:cNvCxnSpPr>
            <p:nvPr/>
          </p:nvCxnSpPr>
          <p:spPr>
            <a:xfrm rot="5400000">
              <a:off x="4096004" y="1764715"/>
              <a:ext cx="672514" cy="78540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CADB6421-207F-44C7-AA0F-54A038887CD4}"/>
                </a:ext>
              </a:extLst>
            </p:cNvPr>
            <p:cNvCxnSpPr>
              <a:cxnSpLocks/>
              <a:stCxn id="165" idx="4"/>
              <a:endCxn id="113" idx="0"/>
            </p:cNvCxnSpPr>
            <p:nvPr/>
          </p:nvCxnSpPr>
          <p:spPr>
            <a:xfrm flipH="1">
              <a:off x="3950795" y="1827742"/>
              <a:ext cx="502" cy="5771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EC535462-38AC-409D-8673-C2B02FCA5BC1}"/>
                </a:ext>
              </a:extLst>
            </p:cNvPr>
            <p:cNvCxnSpPr>
              <a:cxnSpLocks/>
              <a:stCxn id="143" idx="2"/>
              <a:endCxn id="131" idx="0"/>
            </p:cNvCxnSpPr>
            <p:nvPr/>
          </p:nvCxnSpPr>
          <p:spPr>
            <a:xfrm rot="16200000" flipH="1">
              <a:off x="5282597" y="1760648"/>
              <a:ext cx="734045" cy="1479888"/>
            </a:xfrm>
            <a:prstGeom prst="bentConnector3">
              <a:avLst>
                <a:gd name="adj1" fmla="val 17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接點: 肘形 128">
              <a:extLst>
                <a:ext uri="{FF2B5EF4-FFF2-40B4-BE49-F238E27FC236}">
                  <a16:creationId xmlns:a16="http://schemas.microsoft.com/office/drawing/2014/main" id="{862E9302-5F44-4A3B-A922-1C41AC1F62FF}"/>
                </a:ext>
              </a:extLst>
            </p:cNvPr>
            <p:cNvCxnSpPr>
              <a:cxnSpLocks/>
              <a:stCxn id="130" idx="3"/>
              <a:endCxn id="99" idx="0"/>
            </p:cNvCxnSpPr>
            <p:nvPr/>
          </p:nvCxnSpPr>
          <p:spPr>
            <a:xfrm>
              <a:off x="3293614" y="669811"/>
              <a:ext cx="3636960" cy="219126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413A45B9-7459-4860-BA2A-CC85B8725435}"/>
                </a:ext>
              </a:extLst>
            </p:cNvPr>
            <p:cNvSpPr/>
            <p:nvPr/>
          </p:nvSpPr>
          <p:spPr>
            <a:xfrm>
              <a:off x="2175750" y="325148"/>
              <a:ext cx="1117864" cy="68932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55D1D26F-0AEB-4AE3-A787-FC18E7B4C5F7}"/>
                </a:ext>
              </a:extLst>
            </p:cNvPr>
            <p:cNvSpPr/>
            <p:nvPr/>
          </p:nvSpPr>
          <p:spPr>
            <a:xfrm>
              <a:off x="6219553" y="2867614"/>
              <a:ext cx="340015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E135B91C-7F0A-4742-B9B7-2546AEBAD511}"/>
                </a:ext>
              </a:extLst>
            </p:cNvPr>
            <p:cNvSpPr/>
            <p:nvPr/>
          </p:nvSpPr>
          <p:spPr>
            <a:xfrm>
              <a:off x="6491311" y="2866211"/>
              <a:ext cx="340015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05359438-5D82-4BE7-B0EC-61407426491A}"/>
                </a:ext>
              </a:extLst>
            </p:cNvPr>
            <p:cNvGrpSpPr/>
            <p:nvPr/>
          </p:nvGrpSpPr>
          <p:grpSpPr>
            <a:xfrm>
              <a:off x="3951679" y="1873292"/>
              <a:ext cx="957894" cy="362382"/>
              <a:chOff x="705984" y="922016"/>
              <a:chExt cx="957893" cy="362382"/>
            </a:xfrm>
          </p:grpSpPr>
          <p:sp>
            <p:nvSpPr>
              <p:cNvPr id="143" name="弧形 142">
                <a:extLst>
                  <a:ext uri="{FF2B5EF4-FFF2-40B4-BE49-F238E27FC236}">
                    <a16:creationId xmlns:a16="http://schemas.microsoft.com/office/drawing/2014/main" id="{248DDA3B-ACBF-40D7-AB51-632F7B8DFE69}"/>
                  </a:ext>
                </a:extLst>
              </p:cNvPr>
              <p:cNvSpPr/>
              <p:nvPr/>
            </p:nvSpPr>
            <p:spPr>
              <a:xfrm rot="16028163">
                <a:off x="1483258" y="1103778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44" name="接點: 肘形 143">
                <a:extLst>
                  <a:ext uri="{FF2B5EF4-FFF2-40B4-BE49-F238E27FC236}">
                    <a16:creationId xmlns:a16="http://schemas.microsoft.com/office/drawing/2014/main" id="{0168D655-A128-43E8-90B3-13ED204FB025}"/>
                  </a:ext>
                </a:extLst>
              </p:cNvPr>
              <p:cNvCxnSpPr>
                <a:cxnSpLocks/>
                <a:stCxn id="143" idx="0"/>
                <a:endCxn id="165" idx="4"/>
              </p:cNvCxnSpPr>
              <p:nvPr/>
            </p:nvCxnSpPr>
            <p:spPr>
              <a:xfrm rot="5400000" flipH="1">
                <a:off x="980519" y="647481"/>
                <a:ext cx="262807" cy="811878"/>
              </a:xfrm>
              <a:prstGeom prst="bentConnector3">
                <a:avLst>
                  <a:gd name="adj1" fmla="val 413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0D43FCE-23F2-47D6-BE61-835BC8E10AAD}"/>
                </a:ext>
              </a:extLst>
            </p:cNvPr>
            <p:cNvSpPr/>
            <p:nvPr/>
          </p:nvSpPr>
          <p:spPr>
            <a:xfrm>
              <a:off x="7082286" y="3376919"/>
              <a:ext cx="340015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0802ECF-F18A-4351-A390-A3DA275904C1}"/>
                </a:ext>
              </a:extLst>
            </p:cNvPr>
            <p:cNvGrpSpPr/>
            <p:nvPr/>
          </p:nvGrpSpPr>
          <p:grpSpPr>
            <a:xfrm>
              <a:off x="4824965" y="1821163"/>
              <a:ext cx="1646094" cy="772542"/>
              <a:chOff x="722561" y="520844"/>
              <a:chExt cx="1646092" cy="772543"/>
            </a:xfrm>
          </p:grpSpPr>
          <p:sp>
            <p:nvSpPr>
              <p:cNvPr id="141" name="弧形 140">
                <a:extLst>
                  <a:ext uri="{FF2B5EF4-FFF2-40B4-BE49-F238E27FC236}">
                    <a16:creationId xmlns:a16="http://schemas.microsoft.com/office/drawing/2014/main" id="{919ABFEF-92F1-4837-B399-C6CC31C13E08}"/>
                  </a:ext>
                </a:extLst>
              </p:cNvPr>
              <p:cNvSpPr/>
              <p:nvPr/>
            </p:nvSpPr>
            <p:spPr>
              <a:xfrm rot="16028163">
                <a:off x="2188034" y="1112767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42" name="接點: 肘形 141">
                <a:extLst>
                  <a:ext uri="{FF2B5EF4-FFF2-40B4-BE49-F238E27FC236}">
                    <a16:creationId xmlns:a16="http://schemas.microsoft.com/office/drawing/2014/main" id="{BBCFCC87-32FD-49EE-9843-87A98B69F277}"/>
                  </a:ext>
                </a:extLst>
              </p:cNvPr>
              <p:cNvCxnSpPr>
                <a:cxnSpLocks/>
                <a:stCxn id="141" idx="0"/>
                <a:endCxn id="166" idx="4"/>
              </p:cNvCxnSpPr>
              <p:nvPr/>
            </p:nvCxnSpPr>
            <p:spPr>
              <a:xfrm rot="5400000" flipH="1">
                <a:off x="1136115" y="107290"/>
                <a:ext cx="672969" cy="1500077"/>
              </a:xfrm>
              <a:prstGeom prst="bentConnector3">
                <a:avLst>
                  <a:gd name="adj1" fmla="val 201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接點: 肘形 135">
              <a:extLst>
                <a:ext uri="{FF2B5EF4-FFF2-40B4-BE49-F238E27FC236}">
                  <a16:creationId xmlns:a16="http://schemas.microsoft.com/office/drawing/2014/main" id="{D16D943B-F75D-406C-8EF5-529B46B95C4D}"/>
                </a:ext>
              </a:extLst>
            </p:cNvPr>
            <p:cNvCxnSpPr>
              <a:cxnSpLocks/>
              <a:stCxn id="141" idx="2"/>
              <a:endCxn id="132" idx="0"/>
            </p:cNvCxnSpPr>
            <p:nvPr/>
          </p:nvCxnSpPr>
          <p:spPr>
            <a:xfrm rot="16200000" flipH="1">
              <a:off x="6378934" y="2583827"/>
              <a:ext cx="374610" cy="190158"/>
            </a:xfrm>
            <a:prstGeom prst="bentConnector3">
              <a:avLst>
                <a:gd name="adj1" fmla="val -3469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接點: 肘形 136">
              <a:extLst>
                <a:ext uri="{FF2B5EF4-FFF2-40B4-BE49-F238E27FC236}">
                  <a16:creationId xmlns:a16="http://schemas.microsoft.com/office/drawing/2014/main" id="{A83740A0-38FB-43BF-8992-6ECE16AD61BC}"/>
                </a:ext>
              </a:extLst>
            </p:cNvPr>
            <p:cNvCxnSpPr>
              <a:cxnSpLocks/>
              <a:stCxn id="130" idx="3"/>
              <a:endCxn id="155" idx="0"/>
            </p:cNvCxnSpPr>
            <p:nvPr/>
          </p:nvCxnSpPr>
          <p:spPr>
            <a:xfrm>
              <a:off x="3293614" y="669810"/>
              <a:ext cx="4690970" cy="135421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F8E0EDBD-1894-4F96-9229-81950EF32BA2}"/>
                </a:ext>
              </a:extLst>
            </p:cNvPr>
            <p:cNvSpPr/>
            <p:nvPr/>
          </p:nvSpPr>
          <p:spPr>
            <a:xfrm>
              <a:off x="2283042" y="2018135"/>
              <a:ext cx="1197580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feature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maps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40E6D0A3-D6C5-403F-A02F-AF398913EDA2}"/>
                </a:ext>
              </a:extLst>
            </p:cNvPr>
            <p:cNvSpPr/>
            <p:nvPr/>
          </p:nvSpPr>
          <p:spPr>
            <a:xfrm>
              <a:off x="3710974" y="1441852"/>
              <a:ext cx="472120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i="1" dirty="0">
                  <a:solidFill>
                    <a:schemeClr val="tx1"/>
                  </a:solidFill>
                </a:rPr>
                <a:t>cls</a:t>
              </a:r>
              <a:endParaRPr lang="zh-TW" alt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84F3A2D-A368-41D1-AFA5-1095148D7561}"/>
                </a:ext>
              </a:extLst>
            </p:cNvPr>
            <p:cNvSpPr/>
            <p:nvPr/>
          </p:nvSpPr>
          <p:spPr>
            <a:xfrm>
              <a:off x="4575673" y="1433487"/>
              <a:ext cx="498564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i="1" dirty="0">
                  <a:solidFill>
                    <a:schemeClr val="tx1"/>
                  </a:solidFill>
                </a:rPr>
                <a:t>reg</a:t>
              </a:r>
              <a:endParaRPr lang="zh-TW" alt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矩形 180">
            <a:extLst>
              <a:ext uri="{FF2B5EF4-FFF2-40B4-BE49-F238E27FC236}">
                <a16:creationId xmlns:a16="http://schemas.microsoft.com/office/drawing/2014/main" id="{4AB47F50-0755-4004-8FA7-2044A9558FB8}"/>
              </a:ext>
            </a:extLst>
          </p:cNvPr>
          <p:cNvSpPr/>
          <p:nvPr/>
        </p:nvSpPr>
        <p:spPr>
          <a:xfrm>
            <a:off x="6814797" y="898389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1B4367"/>
                </a:solidFill>
              </a:rPr>
              <a:t>由</a:t>
            </a:r>
            <a:r>
              <a:rPr lang="en-US" altLang="zh-TW" b="1" dirty="0">
                <a:solidFill>
                  <a:srgbClr val="1B4367"/>
                </a:solidFill>
              </a:rPr>
              <a:t>RPN</a:t>
            </a:r>
            <a:r>
              <a:rPr lang="zh-TW" altLang="en-US" b="1" dirty="0">
                <a:solidFill>
                  <a:srgbClr val="1B4367"/>
                </a:solidFill>
              </a:rPr>
              <a:t>、</a:t>
            </a:r>
            <a:r>
              <a:rPr lang="en-US" altLang="zh-TW" b="1" dirty="0">
                <a:solidFill>
                  <a:srgbClr val="1B4367"/>
                </a:solidFill>
              </a:rPr>
              <a:t>HAI</a:t>
            </a:r>
            <a:r>
              <a:rPr lang="zh-TW" altLang="en-US" b="1" dirty="0">
                <a:solidFill>
                  <a:srgbClr val="1B4367"/>
                </a:solidFill>
              </a:rPr>
              <a:t>、偵測器所組成，共用特徵擷取網路</a:t>
            </a:r>
          </a:p>
        </p:txBody>
      </p:sp>
      <p:pic>
        <p:nvPicPr>
          <p:cNvPr id="5" name="圖片 4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0FE397B6-A5E1-4301-A831-B63073AB9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6"/>
          </a:xfrm>
          <a:prstGeom prst="rect">
            <a:avLst/>
          </a:prstGeom>
        </p:spPr>
      </p:pic>
      <p:pic>
        <p:nvPicPr>
          <p:cNvPr id="3" name="圖片 2" descr="一張含有 草, 圍欄, 騎馬, 小 的圖片&#10;&#10;自動產生的描述">
            <a:extLst>
              <a:ext uri="{FF2B5EF4-FFF2-40B4-BE49-F238E27FC236}">
                <a16:creationId xmlns:a16="http://schemas.microsoft.com/office/drawing/2014/main" id="{8A3D2BBF-C776-43AA-A00C-81503F4CF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5"/>
          </a:xfrm>
          <a:prstGeom prst="rect">
            <a:avLst/>
          </a:prstGeom>
        </p:spPr>
      </p:pic>
      <p:pic>
        <p:nvPicPr>
          <p:cNvPr id="6" name="圖片 5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FD4DAD88-536F-4F2D-A155-B29F7DF76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0" y="1318558"/>
            <a:ext cx="1080000" cy="1405527"/>
          </a:xfrm>
          <a:prstGeom prst="rect">
            <a:avLst/>
          </a:prstGeom>
        </p:spPr>
      </p:pic>
      <p:pic>
        <p:nvPicPr>
          <p:cNvPr id="7" name="圖片 6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4E4B8F95-0B1F-4A4B-8CF7-6657FA9C4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48" y="1312291"/>
            <a:ext cx="1080000" cy="1405527"/>
          </a:xfrm>
          <a:prstGeom prst="rect">
            <a:avLst/>
          </a:prstGeom>
        </p:spPr>
      </p:pic>
      <p:pic>
        <p:nvPicPr>
          <p:cNvPr id="19" name="圖片 18" descr="一張含有 草, 圍欄, 室外, 騎馬 的圖片&#10;&#10;自動產生的描述">
            <a:extLst>
              <a:ext uri="{FF2B5EF4-FFF2-40B4-BE49-F238E27FC236}">
                <a16:creationId xmlns:a16="http://schemas.microsoft.com/office/drawing/2014/main" id="{A66274F5-AB3D-448E-862A-25403DD207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6B25CA4-F73C-491E-B2C3-072E30E3D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479" y="5306073"/>
            <a:ext cx="1080000" cy="140949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1C65D91-F507-4BB8-9D0D-46EFCDD06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8000" y="3816000"/>
            <a:ext cx="1080000" cy="1409491"/>
          </a:xfrm>
          <a:prstGeom prst="rect">
            <a:avLst/>
          </a:prstGeom>
        </p:spPr>
      </p:pic>
      <p:pic>
        <p:nvPicPr>
          <p:cNvPr id="26" name="圖片 25" descr="一張含有 草, 圍欄, 運動, 室外 的圖片&#10;&#10;自動產生的描述">
            <a:extLst>
              <a:ext uri="{FF2B5EF4-FFF2-40B4-BE49-F238E27FC236}">
                <a16:creationId xmlns:a16="http://schemas.microsoft.com/office/drawing/2014/main" id="{2AF53AB3-F5B1-4AA9-A31E-3E22A972A1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6"/>
          </a:xfrm>
          <a:prstGeom prst="rect">
            <a:avLst/>
          </a:prstGeom>
        </p:spPr>
      </p:pic>
      <p:pic>
        <p:nvPicPr>
          <p:cNvPr id="30" name="圖片 29" descr="一張含有 草, 圍欄, 運動, 室外 的圖片&#10;&#10;自動產生的描述">
            <a:extLst>
              <a:ext uri="{FF2B5EF4-FFF2-40B4-BE49-F238E27FC236}">
                <a16:creationId xmlns:a16="http://schemas.microsoft.com/office/drawing/2014/main" id="{92A4D7FC-3FF7-4F44-97A2-C48F8C18A6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79" y="5308054"/>
            <a:ext cx="1080000" cy="1405528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8BB53F8C-C3F7-4CEB-9A0E-D4C1EFF8FD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8000" y="3816000"/>
            <a:ext cx="1079086" cy="1402202"/>
          </a:xfrm>
          <a:prstGeom prst="rect">
            <a:avLst/>
          </a:prstGeom>
        </p:spPr>
      </p:pic>
      <p:pic>
        <p:nvPicPr>
          <p:cNvPr id="66" name="圖片 65" descr="一張含有 草, 圍欄, 室外, 運動 的圖片&#10;&#10;自動產生的描述">
            <a:extLst>
              <a:ext uri="{FF2B5EF4-FFF2-40B4-BE49-F238E27FC236}">
                <a16:creationId xmlns:a16="http://schemas.microsoft.com/office/drawing/2014/main" id="{20B0A94C-3FEC-45CF-97CF-71B9E7A815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6"/>
          </a:xfrm>
          <a:prstGeom prst="rect">
            <a:avLst/>
          </a:prstGeom>
        </p:spPr>
      </p:pic>
      <p:pic>
        <p:nvPicPr>
          <p:cNvPr id="67" name="圖片 66" descr="一張含有 草, 圍欄, 室外, 運動 的圖片&#10;&#10;自動產生的描述">
            <a:extLst>
              <a:ext uri="{FF2B5EF4-FFF2-40B4-BE49-F238E27FC236}">
                <a16:creationId xmlns:a16="http://schemas.microsoft.com/office/drawing/2014/main" id="{911FF172-FEBD-477F-805A-4CBBF8219C1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67" y="5305662"/>
            <a:ext cx="1080000" cy="1405527"/>
          </a:xfrm>
          <a:prstGeom prst="rect">
            <a:avLst/>
          </a:prstGeom>
        </p:spPr>
      </p:pic>
      <p:pic>
        <p:nvPicPr>
          <p:cNvPr id="69" name="圖片 68" descr="一張含有 草, 圍欄, 室外, 小 的圖片&#10;&#10;自動產生的描述">
            <a:extLst>
              <a:ext uri="{FF2B5EF4-FFF2-40B4-BE49-F238E27FC236}">
                <a16:creationId xmlns:a16="http://schemas.microsoft.com/office/drawing/2014/main" id="{6BE2E53B-E625-4725-8A2E-F6591255C2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4320000"/>
            <a:ext cx="1800000" cy="2342546"/>
          </a:xfrm>
          <a:prstGeom prst="rect">
            <a:avLst/>
          </a:prstGeom>
        </p:spPr>
      </p:pic>
      <p:pic>
        <p:nvPicPr>
          <p:cNvPr id="70" name="圖片 69" descr="一張含有 草, 圍欄, 室外, 小 的圖片&#10;&#10;自動產生的描述">
            <a:extLst>
              <a:ext uri="{FF2B5EF4-FFF2-40B4-BE49-F238E27FC236}">
                <a16:creationId xmlns:a16="http://schemas.microsoft.com/office/drawing/2014/main" id="{7EAD9FA4-2C7A-407F-BF88-F28A73CD217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00" y="3816000"/>
            <a:ext cx="1080000" cy="1405527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5E1F8DA-A8F7-40C7-9D7D-7B64B920ABE7}"/>
              </a:ext>
            </a:extLst>
          </p:cNvPr>
          <p:cNvGrpSpPr/>
          <p:nvPr/>
        </p:nvGrpSpPr>
        <p:grpSpPr>
          <a:xfrm>
            <a:off x="4044096" y="2701295"/>
            <a:ext cx="1080000" cy="1405527"/>
            <a:chOff x="5113170" y="1870419"/>
            <a:chExt cx="1080000" cy="1405527"/>
          </a:xfrm>
        </p:grpSpPr>
        <p:pic>
          <p:nvPicPr>
            <p:cNvPr id="8" name="圖片 7" descr="一張含有 草, 圍欄, 馬, 室外 的圖片&#10;&#10;自動產生的描述">
              <a:extLst>
                <a:ext uri="{FF2B5EF4-FFF2-40B4-BE49-F238E27FC236}">
                  <a16:creationId xmlns:a16="http://schemas.microsoft.com/office/drawing/2014/main" id="{9FA46410-9254-4DF2-B80C-746B72A5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 gridSize="1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170" y="1870419"/>
              <a:ext cx="1080000" cy="140552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CBB7498-3C11-4558-A964-25C155824C0C}"/>
                </a:ext>
              </a:extLst>
            </p:cNvPr>
            <p:cNvSpPr/>
            <p:nvPr/>
          </p:nvSpPr>
          <p:spPr>
            <a:xfrm>
              <a:off x="5429245" y="2487758"/>
              <a:ext cx="353519" cy="300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F682D8B-799C-44B0-8D10-8AF130D0795A}"/>
                </a:ext>
              </a:extLst>
            </p:cNvPr>
            <p:cNvSpPr/>
            <p:nvPr/>
          </p:nvSpPr>
          <p:spPr>
            <a:xfrm>
              <a:off x="5342256" y="2601138"/>
              <a:ext cx="158632" cy="300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323482-FC7C-4E9D-A67F-8DF36FD1B542}"/>
                </a:ext>
              </a:extLst>
            </p:cNvPr>
            <p:cNvSpPr/>
            <p:nvPr/>
          </p:nvSpPr>
          <p:spPr>
            <a:xfrm>
              <a:off x="5619387" y="2284947"/>
              <a:ext cx="359193" cy="3395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898E93C-9DAC-4786-9D81-FAE4785C668F}"/>
                </a:ext>
              </a:extLst>
            </p:cNvPr>
            <p:cNvSpPr/>
            <p:nvPr/>
          </p:nvSpPr>
          <p:spPr>
            <a:xfrm>
              <a:off x="5335285" y="1988676"/>
              <a:ext cx="359193" cy="1679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21B6E4F-9919-4289-87C8-D7BCD8EC4681}"/>
                </a:ext>
              </a:extLst>
            </p:cNvPr>
            <p:cNvSpPr/>
            <p:nvPr/>
          </p:nvSpPr>
          <p:spPr>
            <a:xfrm>
              <a:off x="5654960" y="2672743"/>
              <a:ext cx="359193" cy="3395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B6EFBF64-2635-4264-83CE-F4360E812222}"/>
                </a:ext>
              </a:extLst>
            </p:cNvPr>
            <p:cNvSpPr/>
            <p:nvPr/>
          </p:nvSpPr>
          <p:spPr>
            <a:xfrm>
              <a:off x="5775850" y="2017410"/>
              <a:ext cx="154464" cy="3395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172B2E00-B665-4747-88B7-8F3C1486B493}"/>
                </a:ext>
              </a:extLst>
            </p:cNvPr>
            <p:cNvSpPr/>
            <p:nvPr/>
          </p:nvSpPr>
          <p:spPr>
            <a:xfrm>
              <a:off x="5409131" y="2937239"/>
              <a:ext cx="324213" cy="13663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5" name="群組 184">
            <a:extLst>
              <a:ext uri="{FF2B5EF4-FFF2-40B4-BE49-F238E27FC236}">
                <a16:creationId xmlns:a16="http://schemas.microsoft.com/office/drawing/2014/main" id="{97A45A55-4B5A-4320-AAFE-DAACDE66AE81}"/>
              </a:ext>
            </a:extLst>
          </p:cNvPr>
          <p:cNvGrpSpPr/>
          <p:nvPr/>
        </p:nvGrpSpPr>
        <p:grpSpPr>
          <a:xfrm>
            <a:off x="7668000" y="3240000"/>
            <a:ext cx="1080000" cy="1409491"/>
            <a:chOff x="6748674" y="2740524"/>
            <a:chExt cx="1080000" cy="1409491"/>
          </a:xfrm>
        </p:grpSpPr>
        <p:pic>
          <p:nvPicPr>
            <p:cNvPr id="186" name="圖片 185">
              <a:extLst>
                <a:ext uri="{FF2B5EF4-FFF2-40B4-BE49-F238E27FC236}">
                  <a16:creationId xmlns:a16="http://schemas.microsoft.com/office/drawing/2014/main" id="{849EC811-8E96-49D0-9713-871A2ECF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8674" y="2740524"/>
              <a:ext cx="1080000" cy="1409491"/>
            </a:xfrm>
            <a:prstGeom prst="rect">
              <a:avLst/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4D01B248-9ED0-4A48-945D-B6FA51480245}"/>
                </a:ext>
              </a:extLst>
            </p:cNvPr>
            <p:cNvSpPr/>
            <p:nvPr/>
          </p:nvSpPr>
          <p:spPr>
            <a:xfrm>
              <a:off x="7347159" y="3026004"/>
              <a:ext cx="249833" cy="226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6014D650-A0E6-4165-BB24-F3667EF64A1A}"/>
                </a:ext>
              </a:extLst>
            </p:cNvPr>
            <p:cNvSpPr/>
            <p:nvPr/>
          </p:nvSpPr>
          <p:spPr>
            <a:xfrm>
              <a:off x="7284080" y="3309886"/>
              <a:ext cx="138935" cy="226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4B6EDAD1-B9BC-41BF-AA3F-037EB600499E}"/>
                </a:ext>
              </a:extLst>
            </p:cNvPr>
            <p:cNvSpPr/>
            <p:nvPr/>
          </p:nvSpPr>
          <p:spPr>
            <a:xfrm>
              <a:off x="7189579" y="3261640"/>
              <a:ext cx="160274" cy="96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12D15FFC-6A8E-424B-9113-62A08E2FAC75}"/>
              </a:ext>
            </a:extLst>
          </p:cNvPr>
          <p:cNvGrpSpPr/>
          <p:nvPr/>
        </p:nvGrpSpPr>
        <p:grpSpPr>
          <a:xfrm>
            <a:off x="7668000" y="3240000"/>
            <a:ext cx="1080000" cy="1405528"/>
            <a:chOff x="5842444" y="765912"/>
            <a:chExt cx="1080000" cy="1405528"/>
          </a:xfrm>
        </p:grpSpPr>
        <p:pic>
          <p:nvPicPr>
            <p:cNvPr id="191" name="圖片 190" descr="一張含有 草, 圍欄, 運動, 室外 的圖片&#10;&#10;自動產生的描述">
              <a:extLst>
                <a:ext uri="{FF2B5EF4-FFF2-40B4-BE49-F238E27FC236}">
                  <a16:creationId xmlns:a16="http://schemas.microsoft.com/office/drawing/2014/main" id="{6B981E21-B847-41FF-B994-8F1D12EB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444" y="765912"/>
              <a:ext cx="1080000" cy="1405528"/>
            </a:xfrm>
            <a:prstGeom prst="rect">
              <a:avLst/>
            </a:prstGeom>
          </p:spPr>
        </p:pic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76BECCE0-8303-46C1-AE01-6E2CD273A09F}"/>
                </a:ext>
              </a:extLst>
            </p:cNvPr>
            <p:cNvSpPr/>
            <p:nvPr/>
          </p:nvSpPr>
          <p:spPr>
            <a:xfrm>
              <a:off x="6060888" y="1380290"/>
              <a:ext cx="170230" cy="2012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7E495212-D863-4DA3-911F-8B276C322984}"/>
                </a:ext>
              </a:extLst>
            </p:cNvPr>
            <p:cNvSpPr/>
            <p:nvPr/>
          </p:nvSpPr>
          <p:spPr>
            <a:xfrm>
              <a:off x="6268179" y="1592633"/>
              <a:ext cx="170230" cy="128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F53BA1B-D34B-499D-9309-586C6DD6118A}"/>
                </a:ext>
              </a:extLst>
            </p:cNvPr>
            <p:cNvSpPr/>
            <p:nvPr/>
          </p:nvSpPr>
          <p:spPr>
            <a:xfrm>
              <a:off x="6146747" y="1491870"/>
              <a:ext cx="168745" cy="3953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F71EAF8C-529C-4693-8544-76A371D33066}"/>
              </a:ext>
            </a:extLst>
          </p:cNvPr>
          <p:cNvGrpSpPr/>
          <p:nvPr/>
        </p:nvGrpSpPr>
        <p:grpSpPr>
          <a:xfrm>
            <a:off x="7668000" y="3240000"/>
            <a:ext cx="1080000" cy="1404000"/>
            <a:chOff x="6515923" y="635847"/>
            <a:chExt cx="1080000" cy="1405527"/>
          </a:xfrm>
        </p:grpSpPr>
        <p:pic>
          <p:nvPicPr>
            <p:cNvPr id="196" name="圖片 195" descr="一張含有 草, 圍欄, 室外, 運動 的圖片&#10;&#10;自動產生的描述">
              <a:extLst>
                <a:ext uri="{FF2B5EF4-FFF2-40B4-BE49-F238E27FC236}">
                  <a16:creationId xmlns:a16="http://schemas.microsoft.com/office/drawing/2014/main" id="{25F5D5C2-493D-4373-B2D9-96E6CB1B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923" y="635847"/>
              <a:ext cx="1080000" cy="1405527"/>
            </a:xfrm>
            <a:prstGeom prst="rect">
              <a:avLst/>
            </a:prstGeom>
          </p:spPr>
        </p:pic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B662DB2-0410-4907-98E4-820230BA7046}"/>
                </a:ext>
              </a:extLst>
            </p:cNvPr>
            <p:cNvSpPr/>
            <p:nvPr/>
          </p:nvSpPr>
          <p:spPr>
            <a:xfrm>
              <a:off x="7122449" y="1548443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4438FF1F-BD26-4AC6-B0A2-9F5172F011DF}"/>
                </a:ext>
              </a:extLst>
            </p:cNvPr>
            <p:cNvSpPr/>
            <p:nvPr/>
          </p:nvSpPr>
          <p:spPr>
            <a:xfrm>
              <a:off x="7076247" y="1390105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0139CBE-EE65-4767-8D03-CC55296513C9}"/>
                </a:ext>
              </a:extLst>
            </p:cNvPr>
            <p:cNvSpPr/>
            <p:nvPr/>
          </p:nvSpPr>
          <p:spPr>
            <a:xfrm>
              <a:off x="6956465" y="1484610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E1CC603E-7824-43D7-B8E1-01E96538AF79}"/>
                </a:ext>
              </a:extLst>
            </p:cNvPr>
            <p:cNvSpPr/>
            <p:nvPr/>
          </p:nvSpPr>
          <p:spPr>
            <a:xfrm>
              <a:off x="6907531" y="1311314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0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493483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之區域提議網路與偵測器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7F4279B-8048-48C1-B798-AADDB42B42E7}"/>
              </a:ext>
            </a:extLst>
          </p:cNvPr>
          <p:cNvGrpSpPr/>
          <p:nvPr/>
        </p:nvGrpSpPr>
        <p:grpSpPr>
          <a:xfrm>
            <a:off x="534148" y="747651"/>
            <a:ext cx="11123701" cy="5933018"/>
            <a:chOff x="534148" y="744829"/>
            <a:chExt cx="11123701" cy="5933018"/>
          </a:xfrm>
        </p:grpSpPr>
        <p:sp>
          <p:nvSpPr>
            <p:cNvPr id="61" name="立方體 60">
              <a:extLst>
                <a:ext uri="{FF2B5EF4-FFF2-40B4-BE49-F238E27FC236}">
                  <a16:creationId xmlns:a16="http://schemas.microsoft.com/office/drawing/2014/main" id="{8E577FEE-96D3-4794-9E70-3A359FEEDE06}"/>
                </a:ext>
              </a:extLst>
            </p:cNvPr>
            <p:cNvSpPr/>
            <p:nvPr/>
          </p:nvSpPr>
          <p:spPr>
            <a:xfrm>
              <a:off x="4153137" y="4865010"/>
              <a:ext cx="1912251" cy="1680175"/>
            </a:xfrm>
            <a:prstGeom prst="cube">
              <a:avLst/>
            </a:prstGeom>
            <a:solidFill>
              <a:schemeClr val="accent4">
                <a:alpha val="20000"/>
              </a:schemeClr>
            </a:solidFill>
            <a:ln>
              <a:solidFill>
                <a:schemeClr val="accent4">
                  <a:lumMod val="7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>
                      <a:alpha val="20000"/>
                    </a:schemeClr>
                  </a:solidFill>
                </a:rPr>
                <a:t>HAI</a:t>
              </a:r>
              <a:endParaRPr lang="zh-TW" altLang="en-US" sz="16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906569C-9ACB-467C-BB33-46DD6D4E103E}"/>
                </a:ext>
              </a:extLst>
            </p:cNvPr>
            <p:cNvSpPr/>
            <p:nvPr/>
          </p:nvSpPr>
          <p:spPr>
            <a:xfrm>
              <a:off x="5810373" y="5920470"/>
              <a:ext cx="17250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Region</a:t>
              </a:r>
            </a:p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localization</a:t>
              </a:r>
              <a:endParaRPr lang="zh-TW" altLang="en-US" sz="1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5A3B09A7-94A2-41DC-9502-F1A0E00E176E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>
              <a:off x="5166840" y="4732539"/>
              <a:ext cx="0" cy="372769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DB7D6FC-1158-4297-B2AD-482D9C8F47C5}"/>
                </a:ext>
              </a:extLst>
            </p:cNvPr>
            <p:cNvSpPr/>
            <p:nvPr/>
          </p:nvSpPr>
          <p:spPr>
            <a:xfrm>
              <a:off x="6358942" y="3171181"/>
              <a:ext cx="1525321" cy="677516"/>
            </a:xfrm>
            <a:prstGeom prst="rect">
              <a:avLst/>
            </a:prstGeom>
            <a:solidFill>
              <a:schemeClr val="bg2">
                <a:lumMod val="90000"/>
                <a:alpha val="20000"/>
              </a:schemeClr>
            </a:solidFill>
            <a:ln w="19050">
              <a:solidFill>
                <a:schemeClr val="bg2">
                  <a:lumMod val="50000"/>
                  <a:alpha val="2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>
                      <a:alpha val="20000"/>
                    </a:schemeClr>
                  </a:solidFill>
                </a:rPr>
                <a:t>Local region proposals</a:t>
              </a:r>
              <a:endParaRPr lang="zh-TW" altLang="en-US" sz="16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70" name="流程圖: 接點 69">
              <a:extLst>
                <a:ext uri="{FF2B5EF4-FFF2-40B4-BE49-F238E27FC236}">
                  <a16:creationId xmlns:a16="http://schemas.microsoft.com/office/drawing/2014/main" id="{499220ED-DF2B-433B-8039-B8118B766A3F}"/>
                </a:ext>
              </a:extLst>
            </p:cNvPr>
            <p:cNvSpPr/>
            <p:nvPr/>
          </p:nvSpPr>
          <p:spPr>
            <a:xfrm flipH="1" flipV="1">
              <a:off x="7384214" y="4578782"/>
              <a:ext cx="103213" cy="105724"/>
            </a:xfrm>
            <a:prstGeom prst="flowChartConnector">
              <a:avLst/>
            </a:prstGeom>
            <a:noFill/>
            <a:ln w="1905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71" name="接點: 肘形 70">
              <a:extLst>
                <a:ext uri="{FF2B5EF4-FFF2-40B4-BE49-F238E27FC236}">
                  <a16:creationId xmlns:a16="http://schemas.microsoft.com/office/drawing/2014/main" id="{1FDDCB71-A29F-4BF1-81EF-DAA34B8201F6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flipV="1">
              <a:off x="5826544" y="4631644"/>
              <a:ext cx="1660882" cy="1289274"/>
            </a:xfrm>
            <a:prstGeom prst="bentConnector3">
              <a:avLst>
                <a:gd name="adj1" fmla="val 122680"/>
              </a:avLst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CF8209A-B2EC-4F17-A4A2-C608FBE13FB8}"/>
                </a:ext>
              </a:extLst>
            </p:cNvPr>
            <p:cNvSpPr/>
            <p:nvPr/>
          </p:nvSpPr>
          <p:spPr>
            <a:xfrm>
              <a:off x="5985557" y="4907847"/>
              <a:ext cx="13428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Search termination</a:t>
              </a:r>
              <a:endParaRPr lang="zh-TW" altLang="en-US" sz="1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7A4A3FD9-3F8B-4573-A526-9E6D87C07A59}"/>
                </a:ext>
              </a:extLst>
            </p:cNvPr>
            <p:cNvCxnSpPr>
              <a:cxnSpLocks/>
              <a:stCxn id="66" idx="2"/>
              <a:endCxn id="91" idx="3"/>
            </p:cNvCxnSpPr>
            <p:nvPr/>
          </p:nvCxnSpPr>
          <p:spPr>
            <a:xfrm rot="5400000">
              <a:off x="6104203" y="3424025"/>
              <a:ext cx="592730" cy="1442072"/>
            </a:xfrm>
            <a:prstGeom prst="bentConnector2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91B87BC-E2E1-45B5-B42A-1A1B68419FB0}"/>
                </a:ext>
              </a:extLst>
            </p:cNvPr>
            <p:cNvSpPr/>
            <p:nvPr/>
          </p:nvSpPr>
          <p:spPr>
            <a:xfrm>
              <a:off x="5917791" y="3945769"/>
              <a:ext cx="972208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Visited region</a:t>
              </a:r>
              <a:endParaRPr lang="zh-TW" altLang="en-US" sz="1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2479ED0-3016-4741-BE9B-A3F23CE393FA}"/>
                </a:ext>
              </a:extLst>
            </p:cNvPr>
            <p:cNvGrpSpPr/>
            <p:nvPr/>
          </p:nvGrpSpPr>
          <p:grpSpPr>
            <a:xfrm>
              <a:off x="8779591" y="4232062"/>
              <a:ext cx="2753140" cy="1913918"/>
              <a:chOff x="8535557" y="4379205"/>
              <a:chExt cx="2818876" cy="2000349"/>
            </a:xfrm>
          </p:grpSpPr>
          <p:grpSp>
            <p:nvGrpSpPr>
              <p:cNvPr id="139" name="群組 138">
                <a:extLst>
                  <a:ext uri="{FF2B5EF4-FFF2-40B4-BE49-F238E27FC236}">
                    <a16:creationId xmlns:a16="http://schemas.microsoft.com/office/drawing/2014/main" id="{AA06047A-B6B1-4CF5-8C10-C88AC7A64807}"/>
                  </a:ext>
                </a:extLst>
              </p:cNvPr>
              <p:cNvGrpSpPr/>
              <p:nvPr/>
            </p:nvGrpSpPr>
            <p:grpSpPr>
              <a:xfrm>
                <a:off x="8538028" y="4379205"/>
                <a:ext cx="1206658" cy="567809"/>
                <a:chOff x="9153746" y="4487944"/>
                <a:chExt cx="1206658" cy="567809"/>
              </a:xfrm>
            </p:grpSpPr>
            <p:sp>
              <p:nvSpPr>
                <p:cNvPr id="149" name="平行四邊形 148">
                  <a:extLst>
                    <a:ext uri="{FF2B5EF4-FFF2-40B4-BE49-F238E27FC236}">
                      <a16:creationId xmlns:a16="http://schemas.microsoft.com/office/drawing/2014/main" id="{359936EB-DB2F-4BE0-A749-049A2B99613B}"/>
                    </a:ext>
                  </a:extLst>
                </p:cNvPr>
                <p:cNvSpPr/>
                <p:nvPr/>
              </p:nvSpPr>
              <p:spPr>
                <a:xfrm rot="16200000">
                  <a:off x="9003697" y="463799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2">
                    <a:alpha val="20000"/>
                  </a:schemeClr>
                </a:solidFill>
                <a:ln>
                  <a:solidFill>
                    <a:schemeClr val="accent2">
                      <a:lumMod val="7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73907FD9-2EAD-4519-9240-6B42651138DC}"/>
                    </a:ext>
                  </a:extLst>
                </p:cNvPr>
                <p:cNvSpPr/>
                <p:nvPr/>
              </p:nvSpPr>
              <p:spPr>
                <a:xfrm>
                  <a:off x="9421457" y="4617959"/>
                  <a:ext cx="938947" cy="2895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alpha val="20000"/>
                        </a:schemeClr>
                      </a:solidFill>
                    </a:rPr>
                    <a:t>Conv layer</a:t>
                  </a:r>
                  <a:endParaRPr lang="zh-TW" altLang="en-US" sz="1200" dirty="0">
                    <a:solidFill>
                      <a:schemeClr val="tx1">
                        <a:alpha val="20000"/>
                      </a:schemeClr>
                    </a:solidFill>
                  </a:endParaRPr>
                </a:p>
              </p:txBody>
            </p:sp>
          </p:grpSp>
          <p:grpSp>
            <p:nvGrpSpPr>
              <p:cNvPr id="140" name="群組 139">
                <a:extLst>
                  <a:ext uri="{FF2B5EF4-FFF2-40B4-BE49-F238E27FC236}">
                    <a16:creationId xmlns:a16="http://schemas.microsoft.com/office/drawing/2014/main" id="{335577D6-19B8-416A-AB9A-CB2259F8A8C9}"/>
                  </a:ext>
                </a:extLst>
              </p:cNvPr>
              <p:cNvGrpSpPr/>
              <p:nvPr/>
            </p:nvGrpSpPr>
            <p:grpSpPr>
              <a:xfrm>
                <a:off x="8535557" y="5095476"/>
                <a:ext cx="1058127" cy="567809"/>
                <a:chOff x="9151275" y="5204215"/>
                <a:chExt cx="1058127" cy="567809"/>
              </a:xfrm>
            </p:grpSpPr>
            <p:sp>
              <p:nvSpPr>
                <p:cNvPr id="147" name="平行四邊形 146">
                  <a:extLst>
                    <a:ext uri="{FF2B5EF4-FFF2-40B4-BE49-F238E27FC236}">
                      <a16:creationId xmlns:a16="http://schemas.microsoft.com/office/drawing/2014/main" id="{83CB6BFA-E10F-4220-805E-1FE1BF705048}"/>
                    </a:ext>
                  </a:extLst>
                </p:cNvPr>
                <p:cNvSpPr/>
                <p:nvPr/>
              </p:nvSpPr>
              <p:spPr>
                <a:xfrm rot="16200000">
                  <a:off x="9001226" y="5354264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6">
                    <a:alpha val="20000"/>
                  </a:schemeClr>
                </a:solidFill>
                <a:ln>
                  <a:solidFill>
                    <a:schemeClr val="accent2">
                      <a:lumMod val="7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04E227D9-3F3C-4ED0-9265-9C9409950F53}"/>
                    </a:ext>
                  </a:extLst>
                </p:cNvPr>
                <p:cNvSpPr/>
                <p:nvPr/>
              </p:nvSpPr>
              <p:spPr>
                <a:xfrm>
                  <a:off x="9418986" y="5334230"/>
                  <a:ext cx="790416" cy="2895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alpha val="20000"/>
                        </a:schemeClr>
                      </a:solidFill>
                    </a:rPr>
                    <a:t>FC layer</a:t>
                  </a:r>
                  <a:endParaRPr lang="zh-TW" altLang="en-US" sz="1200" dirty="0">
                    <a:solidFill>
                      <a:schemeClr val="tx1">
                        <a:alpha val="20000"/>
                      </a:schemeClr>
                    </a:solidFill>
                  </a:endParaRPr>
                </a:p>
              </p:txBody>
            </p:sp>
          </p:grpSp>
          <p:grpSp>
            <p:nvGrpSpPr>
              <p:cNvPr id="141" name="群組 140">
                <a:extLst>
                  <a:ext uri="{FF2B5EF4-FFF2-40B4-BE49-F238E27FC236}">
                    <a16:creationId xmlns:a16="http://schemas.microsoft.com/office/drawing/2014/main" id="{9D07D39B-011C-4BA5-8832-C1319BAC45A3}"/>
                  </a:ext>
                </a:extLst>
              </p:cNvPr>
              <p:cNvGrpSpPr/>
              <p:nvPr/>
            </p:nvGrpSpPr>
            <p:grpSpPr>
              <a:xfrm>
                <a:off x="8540541" y="5811745"/>
                <a:ext cx="1288035" cy="567809"/>
                <a:chOff x="9156259" y="5920484"/>
                <a:chExt cx="1288035" cy="567809"/>
              </a:xfrm>
            </p:grpSpPr>
            <p:sp>
              <p:nvSpPr>
                <p:cNvPr id="145" name="平行四邊形 144">
                  <a:extLst>
                    <a:ext uri="{FF2B5EF4-FFF2-40B4-BE49-F238E27FC236}">
                      <a16:creationId xmlns:a16="http://schemas.microsoft.com/office/drawing/2014/main" id="{67B763A3-20F3-459B-A323-6034609DA121}"/>
                    </a:ext>
                  </a:extLst>
                </p:cNvPr>
                <p:cNvSpPr/>
                <p:nvPr/>
              </p:nvSpPr>
              <p:spPr>
                <a:xfrm rot="16200000">
                  <a:off x="9006210" y="607053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  <a:alpha val="20000"/>
                  </a:schemeClr>
                </a:solidFill>
                <a:ln>
                  <a:solidFill>
                    <a:schemeClr val="accent2">
                      <a:lumMod val="7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7429C507-8F5D-4873-90D1-9CC157D81B75}"/>
                    </a:ext>
                  </a:extLst>
                </p:cNvPr>
                <p:cNvSpPr/>
                <p:nvPr/>
              </p:nvSpPr>
              <p:spPr>
                <a:xfrm>
                  <a:off x="9418986" y="5965073"/>
                  <a:ext cx="1025308" cy="4825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alpha val="20000"/>
                        </a:schemeClr>
                      </a:solidFill>
                    </a:rPr>
                    <a:t>Conv or FC layer</a:t>
                  </a:r>
                  <a:endParaRPr lang="zh-TW" altLang="en-US" sz="1200" dirty="0">
                    <a:solidFill>
                      <a:schemeClr val="tx1">
                        <a:alpha val="20000"/>
                      </a:schemeClr>
                    </a:solidFill>
                  </a:endParaRPr>
                </a:p>
              </p:txBody>
            </p:sp>
          </p:grpSp>
          <p:grpSp>
            <p:nvGrpSpPr>
              <p:cNvPr id="142" name="群組 141">
                <a:extLst>
                  <a:ext uri="{FF2B5EF4-FFF2-40B4-BE49-F238E27FC236}">
                    <a16:creationId xmlns:a16="http://schemas.microsoft.com/office/drawing/2014/main" id="{0ADD91AA-6EB9-41A4-AF3D-425A6A5B5A3B}"/>
                  </a:ext>
                </a:extLst>
              </p:cNvPr>
              <p:cNvGrpSpPr/>
              <p:nvPr/>
            </p:nvGrpSpPr>
            <p:grpSpPr>
              <a:xfrm>
                <a:off x="10039904" y="4509153"/>
                <a:ext cx="1314529" cy="289509"/>
                <a:chOff x="10185364" y="4504671"/>
                <a:chExt cx="1314529" cy="289509"/>
              </a:xfrm>
            </p:grpSpPr>
            <p:sp>
              <p:nvSpPr>
                <p:cNvPr id="143" name="流程圖: 接點 142">
                  <a:extLst>
                    <a:ext uri="{FF2B5EF4-FFF2-40B4-BE49-F238E27FC236}">
                      <a16:creationId xmlns:a16="http://schemas.microsoft.com/office/drawing/2014/main" id="{32F2A719-7A44-4A71-B182-2FA9C195B6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85364" y="4548601"/>
                  <a:ext cx="177523" cy="177496"/>
                </a:xfrm>
                <a:prstGeom prst="flowChartConnector">
                  <a:avLst/>
                </a:prstGeom>
                <a:noFill/>
                <a:ln w="19050">
                  <a:solidFill>
                    <a:schemeClr val="accent2">
                      <a:lumMod val="7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alpha val="20000"/>
                        </a:schemeClr>
                      </a:solidFill>
                    </a:rPr>
                    <a:t>+</a:t>
                  </a:r>
                  <a:endParaRPr lang="zh-TW" altLang="en-US" sz="1200" dirty="0">
                    <a:solidFill>
                      <a:schemeClr val="tx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1E29DEED-0FA7-4674-8C04-1EE21C2315AD}"/>
                    </a:ext>
                  </a:extLst>
                </p:cNvPr>
                <p:cNvSpPr/>
                <p:nvPr/>
              </p:nvSpPr>
              <p:spPr>
                <a:xfrm>
                  <a:off x="10335381" y="4504671"/>
                  <a:ext cx="1164512" cy="2895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tx1">
                          <a:alpha val="20000"/>
                        </a:schemeClr>
                      </a:solidFill>
                    </a:rPr>
                    <a:t>Concatenate</a:t>
                  </a:r>
                  <a:endParaRPr lang="zh-TW" altLang="en-US" sz="1200" dirty="0">
                    <a:solidFill>
                      <a:schemeClr val="tx1">
                        <a:alpha val="20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76" name="肘形接點 2">
              <a:extLst>
                <a:ext uri="{FF2B5EF4-FFF2-40B4-BE49-F238E27FC236}">
                  <a16:creationId xmlns:a16="http://schemas.microsoft.com/office/drawing/2014/main" id="{7B1469AD-ED59-480B-A6FB-5585B21A87D0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V="1">
              <a:off x="5826544" y="4684506"/>
              <a:ext cx="1609276" cy="736697"/>
            </a:xfrm>
            <a:prstGeom prst="bentConnector2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63C8851-24AA-4ABA-A018-B4F7FCA22612}"/>
                </a:ext>
              </a:extLst>
            </p:cNvPr>
            <p:cNvSpPr/>
            <p:nvPr/>
          </p:nvSpPr>
          <p:spPr>
            <a:xfrm>
              <a:off x="534148" y="2687179"/>
              <a:ext cx="640345" cy="265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Image</a:t>
              </a:r>
              <a:endParaRPr lang="zh-TW" altLang="en-US" sz="1200" dirty="0"/>
            </a:p>
          </p:txBody>
        </p: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4E3A7D9C-AB7A-4975-B3A0-46CB6B2AD6EF}"/>
                </a:ext>
              </a:extLst>
            </p:cNvPr>
            <p:cNvCxnSpPr>
              <a:cxnSpLocks/>
              <a:stCxn id="77" idx="3"/>
              <a:endCxn id="133" idx="0"/>
            </p:cNvCxnSpPr>
            <p:nvPr/>
          </p:nvCxnSpPr>
          <p:spPr>
            <a:xfrm>
              <a:off x="1174493" y="2819695"/>
              <a:ext cx="406669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8A32E52-37CE-4525-9D8A-66AF0ED40FA1}"/>
                </a:ext>
              </a:extLst>
            </p:cNvPr>
            <p:cNvSpPr/>
            <p:nvPr/>
          </p:nvSpPr>
          <p:spPr>
            <a:xfrm>
              <a:off x="5119020" y="1150288"/>
              <a:ext cx="1382705" cy="35095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RPN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7EE2200-7358-4036-AC8A-4F2C9A1C26C8}"/>
                </a:ext>
              </a:extLst>
            </p:cNvPr>
            <p:cNvSpPr/>
            <p:nvPr/>
          </p:nvSpPr>
          <p:spPr>
            <a:xfrm>
              <a:off x="3967442" y="3003152"/>
              <a:ext cx="4076022" cy="3674695"/>
            </a:xfrm>
            <a:prstGeom prst="rect">
              <a:avLst/>
            </a:prstGeom>
            <a:noFill/>
            <a:ln w="28575"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48D362F-97F8-44FC-8F23-8FA10A0ACF9F}"/>
                </a:ext>
              </a:extLst>
            </p:cNvPr>
            <p:cNvSpPr/>
            <p:nvPr/>
          </p:nvSpPr>
          <p:spPr>
            <a:xfrm>
              <a:off x="2049082" y="4453342"/>
              <a:ext cx="2001346" cy="9280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>
                      <a:alpha val="20000"/>
                    </a:srgbClr>
                  </a:solidFill>
                </a:rPr>
                <a:t>Hybrid Attention Interface</a:t>
              </a:r>
              <a:endParaRPr lang="zh-TW" altLang="en-US" dirty="0">
                <a:solidFill>
                  <a:srgbClr val="FF0000">
                    <a:alpha val="20000"/>
                  </a:srgbClr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C7B2928-51C4-4385-BDB8-EF2F271A85C3}"/>
                </a:ext>
              </a:extLst>
            </p:cNvPr>
            <p:cNvSpPr/>
            <p:nvPr/>
          </p:nvSpPr>
          <p:spPr>
            <a:xfrm>
              <a:off x="8778047" y="1117040"/>
              <a:ext cx="1182476" cy="34021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Detector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3" name="流程圖: 接點 82">
              <a:extLst>
                <a:ext uri="{FF2B5EF4-FFF2-40B4-BE49-F238E27FC236}">
                  <a16:creationId xmlns:a16="http://schemas.microsoft.com/office/drawing/2014/main" id="{DDD88AD8-9796-4F8A-90AB-55FBBF2E2E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4625" y="2734746"/>
              <a:ext cx="173383" cy="169827"/>
            </a:xfrm>
            <a:prstGeom prst="flowChartConnector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+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接點: 肘形 83">
              <a:extLst>
                <a:ext uri="{FF2B5EF4-FFF2-40B4-BE49-F238E27FC236}">
                  <a16:creationId xmlns:a16="http://schemas.microsoft.com/office/drawing/2014/main" id="{78B360D8-70A6-4EC0-9FED-C7C01E78112E}"/>
                </a:ext>
              </a:extLst>
            </p:cNvPr>
            <p:cNvCxnSpPr>
              <a:cxnSpLocks/>
              <a:stCxn id="129" idx="4"/>
              <a:endCxn id="134" idx="0"/>
            </p:cNvCxnSpPr>
            <p:nvPr/>
          </p:nvCxnSpPr>
          <p:spPr>
            <a:xfrm flipV="1">
              <a:off x="2772298" y="1300286"/>
              <a:ext cx="1959135" cy="1520990"/>
            </a:xfrm>
            <a:prstGeom prst="bentConnector4">
              <a:avLst>
                <a:gd name="adj1" fmla="val 41043"/>
                <a:gd name="adj2" fmla="val 11420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接點: 肘形 84">
              <a:extLst>
                <a:ext uri="{FF2B5EF4-FFF2-40B4-BE49-F238E27FC236}">
                  <a16:creationId xmlns:a16="http://schemas.microsoft.com/office/drawing/2014/main" id="{D307FC5B-F68E-49CF-A637-537C4B948C27}"/>
                </a:ext>
              </a:extLst>
            </p:cNvPr>
            <p:cNvCxnSpPr>
              <a:cxnSpLocks/>
              <a:stCxn id="83" idx="4"/>
              <a:endCxn id="91" idx="1"/>
            </p:cNvCxnSpPr>
            <p:nvPr/>
          </p:nvCxnSpPr>
          <p:spPr>
            <a:xfrm rot="16200000" flipH="1">
              <a:off x="3664306" y="3451583"/>
              <a:ext cx="1536854" cy="442832"/>
            </a:xfrm>
            <a:prstGeom prst="bentConnector2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59C57C5-3935-4C6B-A596-B7D0DCDF4DDC}"/>
                </a:ext>
              </a:extLst>
            </p:cNvPr>
            <p:cNvGrpSpPr/>
            <p:nvPr/>
          </p:nvGrpSpPr>
          <p:grpSpPr>
            <a:xfrm rot="5400000">
              <a:off x="4197346" y="970713"/>
              <a:ext cx="882213" cy="1541358"/>
              <a:chOff x="4981781" y="965366"/>
              <a:chExt cx="766072" cy="1271967"/>
            </a:xfrm>
          </p:grpSpPr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10605047-AD01-44AF-B573-6A2ED04D9536}"/>
                  </a:ext>
                </a:extLst>
              </p:cNvPr>
              <p:cNvSpPr/>
              <p:nvPr/>
            </p:nvSpPr>
            <p:spPr>
              <a:xfrm rot="16200000">
                <a:off x="4831732" y="139076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37EF429D-04E0-424E-93AD-A2487B9CB8B4}"/>
                  </a:ext>
                </a:extLst>
              </p:cNvPr>
              <p:cNvSpPr/>
              <p:nvPr/>
            </p:nvSpPr>
            <p:spPr>
              <a:xfrm rot="16200000">
                <a:off x="5330093" y="1819573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6" name="平行四邊形 135">
                <a:extLst>
                  <a:ext uri="{FF2B5EF4-FFF2-40B4-BE49-F238E27FC236}">
                    <a16:creationId xmlns:a16="http://schemas.microsoft.com/office/drawing/2014/main" id="{B8B3F995-4641-40BF-8A1E-22218ABC4400}"/>
                  </a:ext>
                </a:extLst>
              </p:cNvPr>
              <p:cNvSpPr/>
              <p:nvPr/>
            </p:nvSpPr>
            <p:spPr>
              <a:xfrm rot="16200000">
                <a:off x="5324626" y="111541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  <p:cxnSp>
            <p:nvCxnSpPr>
              <p:cNvPr id="137" name="直線單箭頭接點 136">
                <a:extLst>
                  <a:ext uri="{FF2B5EF4-FFF2-40B4-BE49-F238E27FC236}">
                    <a16:creationId xmlns:a16="http://schemas.microsoft.com/office/drawing/2014/main" id="{1DEE63E8-3FED-460E-8779-623A0CA4E29E}"/>
                  </a:ext>
                </a:extLst>
              </p:cNvPr>
              <p:cNvCxnSpPr>
                <a:cxnSpLocks/>
                <a:stCxn id="134" idx="3"/>
                <a:endCxn id="136" idx="1"/>
              </p:cNvCxnSpPr>
              <p:nvPr/>
            </p:nvCxnSpPr>
            <p:spPr>
              <a:xfrm flipV="1">
                <a:off x="5249492" y="1193115"/>
                <a:ext cx="225183" cy="387661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>
                <a:extLst>
                  <a:ext uri="{FF2B5EF4-FFF2-40B4-BE49-F238E27FC236}">
                    <a16:creationId xmlns:a16="http://schemas.microsoft.com/office/drawing/2014/main" id="{F635D98F-3C51-4DDC-89BD-65B42FACF48C}"/>
                  </a:ext>
                </a:extLst>
              </p:cNvPr>
              <p:cNvCxnSpPr>
                <a:cxnSpLocks/>
                <a:stCxn id="134" idx="3"/>
                <a:endCxn id="135" idx="0"/>
              </p:cNvCxnSpPr>
              <p:nvPr/>
            </p:nvCxnSpPr>
            <p:spPr>
              <a:xfrm>
                <a:off x="5249492" y="1580776"/>
                <a:ext cx="230650" cy="372652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A8D897A-FC7D-48E7-9E9E-A61C411F3E7A}"/>
                </a:ext>
              </a:extLst>
            </p:cNvPr>
            <p:cNvSpPr/>
            <p:nvPr/>
          </p:nvSpPr>
          <p:spPr>
            <a:xfrm>
              <a:off x="3762978" y="947293"/>
              <a:ext cx="1750389" cy="1332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36C9749E-DCF9-4C1B-B01A-39B63B316931}"/>
                </a:ext>
              </a:extLst>
            </p:cNvPr>
            <p:cNvGrpSpPr/>
            <p:nvPr/>
          </p:nvGrpSpPr>
          <p:grpSpPr>
            <a:xfrm>
              <a:off x="1581161" y="2382491"/>
              <a:ext cx="1191137" cy="875991"/>
              <a:chOff x="3365835" y="2389292"/>
              <a:chExt cx="900982" cy="568836"/>
            </a:xfrm>
          </p:grpSpPr>
          <p:sp>
            <p:nvSpPr>
              <p:cNvPr id="129" name="平行四邊形 128">
                <a:extLst>
                  <a:ext uri="{FF2B5EF4-FFF2-40B4-BE49-F238E27FC236}">
                    <a16:creationId xmlns:a16="http://schemas.microsoft.com/office/drawing/2014/main" id="{643ACB0F-A30E-49CD-8DC5-1B5EEFC68A34}"/>
                  </a:ext>
                </a:extLst>
              </p:cNvPr>
              <p:cNvSpPr/>
              <p:nvPr/>
            </p:nvSpPr>
            <p:spPr>
              <a:xfrm rot="16200000">
                <a:off x="3849057" y="2540368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0" name="平行四邊形 129">
                <a:extLst>
                  <a:ext uri="{FF2B5EF4-FFF2-40B4-BE49-F238E27FC236}">
                    <a16:creationId xmlns:a16="http://schemas.microsoft.com/office/drawing/2014/main" id="{B5840662-E478-452D-A410-F0A0520DAA1D}"/>
                  </a:ext>
                </a:extLst>
              </p:cNvPr>
              <p:cNvSpPr/>
              <p:nvPr/>
            </p:nvSpPr>
            <p:spPr>
              <a:xfrm rot="16200000">
                <a:off x="369092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1" name="平行四邊形 130">
                <a:extLst>
                  <a:ext uri="{FF2B5EF4-FFF2-40B4-BE49-F238E27FC236}">
                    <a16:creationId xmlns:a16="http://schemas.microsoft.com/office/drawing/2014/main" id="{CBD4EFF3-1EC5-45C2-8720-921F49FBA3A7}"/>
                  </a:ext>
                </a:extLst>
              </p:cNvPr>
              <p:cNvSpPr/>
              <p:nvPr/>
            </p:nvSpPr>
            <p:spPr>
              <a:xfrm rot="16200000">
                <a:off x="3534819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2" name="平行四邊形 131">
                <a:extLst>
                  <a:ext uri="{FF2B5EF4-FFF2-40B4-BE49-F238E27FC236}">
                    <a16:creationId xmlns:a16="http://schemas.microsoft.com/office/drawing/2014/main" id="{3B361F72-ADB9-44EB-B1A5-9C2454BA40A7}"/>
                  </a:ext>
                </a:extLst>
              </p:cNvPr>
              <p:cNvSpPr/>
              <p:nvPr/>
            </p:nvSpPr>
            <p:spPr>
              <a:xfrm rot="16200000">
                <a:off x="337748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33" name="平行四邊形 132">
                <a:extLst>
                  <a:ext uri="{FF2B5EF4-FFF2-40B4-BE49-F238E27FC236}">
                    <a16:creationId xmlns:a16="http://schemas.microsoft.com/office/drawing/2014/main" id="{3D2F7E17-CA6F-412F-9E66-9C154A2C3261}"/>
                  </a:ext>
                </a:extLst>
              </p:cNvPr>
              <p:cNvSpPr/>
              <p:nvPr/>
            </p:nvSpPr>
            <p:spPr>
              <a:xfrm rot="16200000">
                <a:off x="3215786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70341492-5A08-4F38-BB24-C17073711629}"/>
                </a:ext>
              </a:extLst>
            </p:cNvPr>
            <p:cNvGrpSpPr/>
            <p:nvPr/>
          </p:nvGrpSpPr>
          <p:grpSpPr>
            <a:xfrm>
              <a:off x="7612218" y="1457254"/>
              <a:ext cx="4045631" cy="2249822"/>
              <a:chOff x="6743850" y="1076161"/>
              <a:chExt cx="4142228" cy="2351422"/>
            </a:xfrm>
          </p:grpSpPr>
          <p:cxnSp>
            <p:nvCxnSpPr>
              <p:cNvPr id="114" name="接點: 肘形 113">
                <a:extLst>
                  <a:ext uri="{FF2B5EF4-FFF2-40B4-BE49-F238E27FC236}">
                    <a16:creationId xmlns:a16="http://schemas.microsoft.com/office/drawing/2014/main" id="{9A58DE3D-B034-4AB6-AE4B-94389037C34A}"/>
                  </a:ext>
                </a:extLst>
              </p:cNvPr>
              <p:cNvCxnSpPr>
                <a:cxnSpLocks/>
                <a:stCxn id="66" idx="3"/>
                <a:endCxn id="125" idx="2"/>
              </p:cNvCxnSpPr>
              <p:nvPr/>
            </p:nvCxnSpPr>
            <p:spPr>
              <a:xfrm flipV="1">
                <a:off x="7022391" y="2368990"/>
                <a:ext cx="273139" cy="852553"/>
              </a:xfrm>
              <a:prstGeom prst="bentConnector2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D071C06-3B9A-4E16-B39B-95FF50E698E9}"/>
                  </a:ext>
                </a:extLst>
              </p:cNvPr>
              <p:cNvSpPr/>
              <p:nvPr/>
            </p:nvSpPr>
            <p:spPr>
              <a:xfrm>
                <a:off x="9624139" y="1526436"/>
                <a:ext cx="1261939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regression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E7347281-2674-4D21-B3D8-6BCE7FE81E56}"/>
                  </a:ext>
                </a:extLst>
              </p:cNvPr>
              <p:cNvSpPr/>
              <p:nvPr/>
            </p:nvSpPr>
            <p:spPr>
              <a:xfrm>
                <a:off x="9665741" y="2627282"/>
                <a:ext cx="1178733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classification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平行四邊形 117">
                <a:extLst>
                  <a:ext uri="{FF2B5EF4-FFF2-40B4-BE49-F238E27FC236}">
                    <a16:creationId xmlns:a16="http://schemas.microsoft.com/office/drawing/2014/main" id="{93CC65CB-119E-4077-B992-A5858D8ADE1B}"/>
                  </a:ext>
                </a:extLst>
              </p:cNvPr>
              <p:cNvSpPr/>
              <p:nvPr/>
            </p:nvSpPr>
            <p:spPr>
              <a:xfrm rot="16200000">
                <a:off x="8602386" y="1548434"/>
                <a:ext cx="904352" cy="416375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19" name="平行四邊形 118">
                <a:extLst>
                  <a:ext uri="{FF2B5EF4-FFF2-40B4-BE49-F238E27FC236}">
                    <a16:creationId xmlns:a16="http://schemas.microsoft.com/office/drawing/2014/main" id="{6DB28813-8CB9-40BF-9021-DAF7CA1DDDA6}"/>
                  </a:ext>
                </a:extLst>
              </p:cNvPr>
              <p:cNvSpPr/>
              <p:nvPr/>
            </p:nvSpPr>
            <p:spPr>
              <a:xfrm rot="16200000">
                <a:off x="8589202" y="2647965"/>
                <a:ext cx="909869" cy="416377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20" name="直線單箭頭接點 119">
                <a:extLst>
                  <a:ext uri="{FF2B5EF4-FFF2-40B4-BE49-F238E27FC236}">
                    <a16:creationId xmlns:a16="http://schemas.microsoft.com/office/drawing/2014/main" id="{BD132C1C-CCF7-420C-8F1B-34409C0B374C}"/>
                  </a:ext>
                </a:extLst>
              </p:cNvPr>
              <p:cNvCxnSpPr>
                <a:cxnSpLocks/>
                <a:stCxn id="127" idx="3"/>
                <a:endCxn id="118" idx="1"/>
              </p:cNvCxnSpPr>
              <p:nvPr/>
            </p:nvCxnSpPr>
            <p:spPr>
              <a:xfrm flipV="1">
                <a:off x="8626781" y="1669283"/>
                <a:ext cx="219594" cy="61544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>
                <a:extLst>
                  <a:ext uri="{FF2B5EF4-FFF2-40B4-BE49-F238E27FC236}">
                    <a16:creationId xmlns:a16="http://schemas.microsoft.com/office/drawing/2014/main" id="{B6D6A8BD-D2E9-43BE-AFD6-F725BDF3D0CE}"/>
                  </a:ext>
                </a:extLst>
              </p:cNvPr>
              <p:cNvCxnSpPr>
                <a:cxnSpLocks/>
                <a:stCxn id="127" idx="3"/>
                <a:endCxn id="119" idx="0"/>
              </p:cNvCxnSpPr>
              <p:nvPr/>
            </p:nvCxnSpPr>
            <p:spPr>
              <a:xfrm>
                <a:off x="8626781" y="2284725"/>
                <a:ext cx="209167" cy="5714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A25843C2-D801-41B1-AE54-BF3C9A5D8F1C}"/>
                  </a:ext>
                </a:extLst>
              </p:cNvPr>
              <p:cNvCxnSpPr>
                <a:cxnSpLocks/>
                <a:stCxn id="119" idx="3"/>
                <a:endCxn id="117" idx="1"/>
              </p:cNvCxnSpPr>
              <p:nvPr/>
            </p:nvCxnSpPr>
            <p:spPr>
              <a:xfrm>
                <a:off x="9252325" y="2942267"/>
                <a:ext cx="413416" cy="318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5B598653-7A5C-4B0E-88E8-F46F269A6EF0}"/>
                  </a:ext>
                </a:extLst>
              </p:cNvPr>
              <p:cNvCxnSpPr>
                <a:cxnSpLocks/>
                <a:stCxn id="118" idx="3"/>
                <a:endCxn id="115" idx="1"/>
              </p:cNvCxnSpPr>
              <p:nvPr/>
            </p:nvCxnSpPr>
            <p:spPr>
              <a:xfrm>
                <a:off x="9262750" y="1842734"/>
                <a:ext cx="361389" cy="18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8B2C7552-825C-40E4-8188-C8022A9C2596}"/>
                  </a:ext>
                </a:extLst>
              </p:cNvPr>
              <p:cNvSpPr/>
              <p:nvPr/>
            </p:nvSpPr>
            <p:spPr>
              <a:xfrm>
                <a:off x="7910111" y="1076161"/>
                <a:ext cx="2944098" cy="23514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16FAC32-4A07-46FE-B5DC-544C6D1F4B34}"/>
                  </a:ext>
                </a:extLst>
              </p:cNvPr>
              <p:cNvSpPr/>
              <p:nvPr/>
            </p:nvSpPr>
            <p:spPr>
              <a:xfrm>
                <a:off x="6743850" y="2030436"/>
                <a:ext cx="1103358" cy="33855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RoI Align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E795BFA7-9A5B-4C93-B9AE-617FB453FEE7}"/>
                  </a:ext>
                </a:extLst>
              </p:cNvPr>
              <p:cNvGrpSpPr/>
              <p:nvPr/>
            </p:nvGrpSpPr>
            <p:grpSpPr>
              <a:xfrm>
                <a:off x="8051113" y="1747307"/>
                <a:ext cx="575668" cy="913898"/>
                <a:chOff x="8138154" y="2082898"/>
                <a:chExt cx="425764" cy="573511"/>
              </a:xfrm>
            </p:grpSpPr>
            <p:sp>
              <p:nvSpPr>
                <p:cNvPr id="127" name="平行四邊形 126">
                  <a:extLst>
                    <a:ext uri="{FF2B5EF4-FFF2-40B4-BE49-F238E27FC236}">
                      <a16:creationId xmlns:a16="http://schemas.microsoft.com/office/drawing/2014/main" id="{0D52B0B2-D0B5-4BF6-B0DC-6CBD4876D812}"/>
                    </a:ext>
                  </a:extLst>
                </p:cNvPr>
                <p:cNvSpPr/>
                <p:nvPr/>
              </p:nvSpPr>
              <p:spPr>
                <a:xfrm rot="16200000">
                  <a:off x="8146158" y="2238649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28" name="平行四邊形 127">
                  <a:extLst>
                    <a:ext uri="{FF2B5EF4-FFF2-40B4-BE49-F238E27FC236}">
                      <a16:creationId xmlns:a16="http://schemas.microsoft.com/office/drawing/2014/main" id="{CFB3C4FF-BAC4-494B-8A1D-8B5EBAC75BFE}"/>
                    </a:ext>
                  </a:extLst>
                </p:cNvPr>
                <p:cNvSpPr/>
                <p:nvPr/>
              </p:nvSpPr>
              <p:spPr>
                <a:xfrm rot="16200000">
                  <a:off x="7988105" y="2232947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/>
                </a:p>
              </p:txBody>
            </p:sp>
          </p:grpSp>
        </p:grp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9553ADA-0637-4F8A-AADE-8DC8CD22F594}"/>
                </a:ext>
              </a:extLst>
            </p:cNvPr>
            <p:cNvSpPr/>
            <p:nvPr/>
          </p:nvSpPr>
          <p:spPr>
            <a:xfrm>
              <a:off x="1630833" y="1726255"/>
              <a:ext cx="1091794" cy="6595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Feature extractor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EDAB09D-787E-4378-A0AE-258D163AE3CB}"/>
                </a:ext>
              </a:extLst>
            </p:cNvPr>
            <p:cNvSpPr/>
            <p:nvPr/>
          </p:nvSpPr>
          <p:spPr>
            <a:xfrm>
              <a:off x="4654148" y="4150313"/>
              <a:ext cx="1025383" cy="58222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>
                      <a:alpha val="20000"/>
                    </a:schemeClr>
                  </a:solidFill>
                </a:rPr>
                <a:t>Masked state</a:t>
              </a:r>
              <a:endParaRPr lang="zh-TW" altLang="en-US" sz="16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EEE6F38E-B0A4-4A24-B4FF-3B8FB5734AB0}"/>
                </a:ext>
              </a:extLst>
            </p:cNvPr>
            <p:cNvCxnSpPr>
              <a:cxnSpLocks/>
              <a:stCxn id="125" idx="3"/>
              <a:endCxn id="128" idx="0"/>
            </p:cNvCxnSpPr>
            <p:nvPr/>
          </p:nvCxnSpPr>
          <p:spPr>
            <a:xfrm>
              <a:off x="8689846" y="2532259"/>
              <a:ext cx="1991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1F5BCFA7-4983-472C-8768-EB22A6EC7AEB}"/>
                </a:ext>
              </a:extLst>
            </p:cNvPr>
            <p:cNvCxnSpPr>
              <a:cxnSpLocks/>
              <a:stCxn id="129" idx="4"/>
              <a:endCxn id="83" idx="2"/>
            </p:cNvCxnSpPr>
            <p:nvPr/>
          </p:nvCxnSpPr>
          <p:spPr>
            <a:xfrm flipV="1">
              <a:off x="2772298" y="2819659"/>
              <a:ext cx="1352327" cy="161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3C36059A-BA6C-4A5F-92E9-5D22FEDCFBB3}"/>
                </a:ext>
              </a:extLst>
            </p:cNvPr>
            <p:cNvCxnSpPr>
              <a:cxnSpLocks/>
              <a:stCxn id="70" idx="4"/>
              <a:endCxn id="103" idx="2"/>
            </p:cNvCxnSpPr>
            <p:nvPr/>
          </p:nvCxnSpPr>
          <p:spPr>
            <a:xfrm flipV="1">
              <a:off x="7435820" y="3848696"/>
              <a:ext cx="0" cy="730086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接點: 肘形 94">
              <a:extLst>
                <a:ext uri="{FF2B5EF4-FFF2-40B4-BE49-F238E27FC236}">
                  <a16:creationId xmlns:a16="http://schemas.microsoft.com/office/drawing/2014/main" id="{E4A4C6E7-87AB-45B8-9D36-5F0A33DDFD10}"/>
                </a:ext>
              </a:extLst>
            </p:cNvPr>
            <p:cNvCxnSpPr>
              <a:cxnSpLocks/>
              <a:stCxn id="136" idx="4"/>
              <a:endCxn id="83" idx="6"/>
            </p:cNvCxnSpPr>
            <p:nvPr/>
          </p:nvCxnSpPr>
          <p:spPr>
            <a:xfrm rot="5400000">
              <a:off x="4359826" y="2114386"/>
              <a:ext cx="643456" cy="767091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443142B2-2A54-4564-95C3-EE5D11C2F083}"/>
                </a:ext>
              </a:extLst>
            </p:cNvPr>
            <p:cNvCxnSpPr>
              <a:cxnSpLocks/>
              <a:stCxn id="135" idx="4"/>
              <a:endCxn id="83" idx="0"/>
            </p:cNvCxnSpPr>
            <p:nvPr/>
          </p:nvCxnSpPr>
          <p:spPr>
            <a:xfrm flipH="1">
              <a:off x="4211317" y="2182499"/>
              <a:ext cx="490" cy="55224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接點: 肘形 96">
              <a:extLst>
                <a:ext uri="{FF2B5EF4-FFF2-40B4-BE49-F238E27FC236}">
                  <a16:creationId xmlns:a16="http://schemas.microsoft.com/office/drawing/2014/main" id="{10A8FF5E-EC82-4FD8-98AF-30E6758A9FD8}"/>
                </a:ext>
              </a:extLst>
            </p:cNvPr>
            <p:cNvCxnSpPr>
              <a:cxnSpLocks/>
              <a:stCxn id="112" idx="2"/>
              <a:endCxn id="100" idx="0"/>
            </p:cNvCxnSpPr>
            <p:nvPr/>
          </p:nvCxnSpPr>
          <p:spPr>
            <a:xfrm rot="16200000" flipH="1">
              <a:off x="5519357" y="2103589"/>
              <a:ext cx="702328" cy="1445375"/>
            </a:xfrm>
            <a:prstGeom prst="bentConnector3">
              <a:avLst>
                <a:gd name="adj1" fmla="val 172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接點: 肘形 97">
              <a:extLst>
                <a:ext uri="{FF2B5EF4-FFF2-40B4-BE49-F238E27FC236}">
                  <a16:creationId xmlns:a16="http://schemas.microsoft.com/office/drawing/2014/main" id="{FA9C1F69-B7ED-4BBC-B003-841B2DF1DDDC}"/>
                </a:ext>
              </a:extLst>
            </p:cNvPr>
            <p:cNvCxnSpPr>
              <a:cxnSpLocks/>
              <a:stCxn id="99" idx="3"/>
              <a:endCxn id="66" idx="0"/>
            </p:cNvCxnSpPr>
            <p:nvPr/>
          </p:nvCxnSpPr>
          <p:spPr>
            <a:xfrm>
              <a:off x="3569461" y="1074600"/>
              <a:ext cx="3552142" cy="209658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9088449-6080-47CB-9A63-91E81B75A030}"/>
                </a:ext>
              </a:extLst>
            </p:cNvPr>
            <p:cNvSpPr/>
            <p:nvPr/>
          </p:nvSpPr>
          <p:spPr>
            <a:xfrm>
              <a:off x="2477667" y="744829"/>
              <a:ext cx="1091794" cy="6595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21A76C9-5A01-48FF-BB6C-2D65F9FDFD81}"/>
                </a:ext>
              </a:extLst>
            </p:cNvPr>
            <p:cNvSpPr/>
            <p:nvPr/>
          </p:nvSpPr>
          <p:spPr>
            <a:xfrm>
              <a:off x="6427166" y="3177441"/>
              <a:ext cx="332085" cy="1839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0B1BA75-6C24-4610-91C5-9D016826C464}"/>
                </a:ext>
              </a:extLst>
            </p:cNvPr>
            <p:cNvSpPr/>
            <p:nvPr/>
          </p:nvSpPr>
          <p:spPr>
            <a:xfrm>
              <a:off x="6692584" y="3176099"/>
              <a:ext cx="332085" cy="1839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1E6FCFA-ACED-47BC-8177-5DC4A66AC882}"/>
                </a:ext>
              </a:extLst>
            </p:cNvPr>
            <p:cNvGrpSpPr/>
            <p:nvPr/>
          </p:nvGrpSpPr>
          <p:grpSpPr>
            <a:xfrm>
              <a:off x="4212179" y="2226081"/>
              <a:ext cx="935555" cy="346724"/>
              <a:chOff x="705984" y="922016"/>
              <a:chExt cx="957893" cy="362382"/>
            </a:xfrm>
          </p:grpSpPr>
          <p:sp>
            <p:nvSpPr>
              <p:cNvPr id="112" name="弧形 111">
                <a:extLst>
                  <a:ext uri="{FF2B5EF4-FFF2-40B4-BE49-F238E27FC236}">
                    <a16:creationId xmlns:a16="http://schemas.microsoft.com/office/drawing/2014/main" id="{2DDF29D9-81E9-4AA7-814C-75F721FA74DF}"/>
                  </a:ext>
                </a:extLst>
              </p:cNvPr>
              <p:cNvSpPr/>
              <p:nvPr/>
            </p:nvSpPr>
            <p:spPr>
              <a:xfrm rot="16028163">
                <a:off x="1483258" y="1103778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13" name="接點: 肘形 112">
                <a:extLst>
                  <a:ext uri="{FF2B5EF4-FFF2-40B4-BE49-F238E27FC236}">
                    <a16:creationId xmlns:a16="http://schemas.microsoft.com/office/drawing/2014/main" id="{69916E18-96D6-4DAD-9EC2-50194DC73E6B}"/>
                  </a:ext>
                </a:extLst>
              </p:cNvPr>
              <p:cNvCxnSpPr>
                <a:cxnSpLocks/>
                <a:stCxn id="112" idx="0"/>
                <a:endCxn id="135" idx="4"/>
              </p:cNvCxnSpPr>
              <p:nvPr/>
            </p:nvCxnSpPr>
            <p:spPr>
              <a:xfrm rot="5400000" flipH="1">
                <a:off x="980519" y="647481"/>
                <a:ext cx="262807" cy="811878"/>
              </a:xfrm>
              <a:prstGeom prst="bentConnector3">
                <a:avLst>
                  <a:gd name="adj1" fmla="val 4135"/>
                </a:avLst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8367D06-F240-43B3-ABD0-0B2C6446702A}"/>
                </a:ext>
              </a:extLst>
            </p:cNvPr>
            <p:cNvSpPr/>
            <p:nvPr/>
          </p:nvSpPr>
          <p:spPr>
            <a:xfrm>
              <a:off x="7269777" y="3664740"/>
              <a:ext cx="332085" cy="1839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64C12620-9031-4F16-8F6E-7F101F5B0417}"/>
                </a:ext>
              </a:extLst>
            </p:cNvPr>
            <p:cNvGrpSpPr/>
            <p:nvPr/>
          </p:nvGrpSpPr>
          <p:grpSpPr>
            <a:xfrm>
              <a:off x="5065099" y="2176204"/>
              <a:ext cx="1607705" cy="739163"/>
              <a:chOff x="722561" y="520844"/>
              <a:chExt cx="1646092" cy="772543"/>
            </a:xfrm>
          </p:grpSpPr>
          <p:sp>
            <p:nvSpPr>
              <p:cNvPr id="110" name="弧形 109">
                <a:extLst>
                  <a:ext uri="{FF2B5EF4-FFF2-40B4-BE49-F238E27FC236}">
                    <a16:creationId xmlns:a16="http://schemas.microsoft.com/office/drawing/2014/main" id="{860F510D-656A-4A35-B78F-B06075E61D0D}"/>
                  </a:ext>
                </a:extLst>
              </p:cNvPr>
              <p:cNvSpPr/>
              <p:nvPr/>
            </p:nvSpPr>
            <p:spPr>
              <a:xfrm rot="16028163">
                <a:off x="2188034" y="1112767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11" name="接點: 肘形 110">
                <a:extLst>
                  <a:ext uri="{FF2B5EF4-FFF2-40B4-BE49-F238E27FC236}">
                    <a16:creationId xmlns:a16="http://schemas.microsoft.com/office/drawing/2014/main" id="{5A47ADFC-F18D-4BB9-BBA1-0A7C75F1D023}"/>
                  </a:ext>
                </a:extLst>
              </p:cNvPr>
              <p:cNvCxnSpPr>
                <a:cxnSpLocks/>
                <a:stCxn id="110" idx="0"/>
                <a:endCxn id="136" idx="4"/>
              </p:cNvCxnSpPr>
              <p:nvPr/>
            </p:nvCxnSpPr>
            <p:spPr>
              <a:xfrm rot="5400000" flipH="1">
                <a:off x="1136115" y="107290"/>
                <a:ext cx="672969" cy="1500077"/>
              </a:xfrm>
              <a:prstGeom prst="bentConnector3">
                <a:avLst>
                  <a:gd name="adj1" fmla="val 201"/>
                </a:avLst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接點: 肘形 104">
              <a:extLst>
                <a:ext uri="{FF2B5EF4-FFF2-40B4-BE49-F238E27FC236}">
                  <a16:creationId xmlns:a16="http://schemas.microsoft.com/office/drawing/2014/main" id="{FFE64A53-4495-4E91-8A4B-3EA273B1550B}"/>
                </a:ext>
              </a:extLst>
            </p:cNvPr>
            <p:cNvCxnSpPr>
              <a:cxnSpLocks/>
              <a:stCxn id="110" idx="2"/>
              <a:endCxn id="101" idx="0"/>
            </p:cNvCxnSpPr>
            <p:nvPr/>
          </p:nvCxnSpPr>
          <p:spPr>
            <a:xfrm rot="16200000" flipH="1">
              <a:off x="6586553" y="2904025"/>
              <a:ext cx="358424" cy="185723"/>
            </a:xfrm>
            <a:prstGeom prst="bentConnector3">
              <a:avLst>
                <a:gd name="adj1" fmla="val -3469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接點: 肘形 105">
              <a:extLst>
                <a:ext uri="{FF2B5EF4-FFF2-40B4-BE49-F238E27FC236}">
                  <a16:creationId xmlns:a16="http://schemas.microsoft.com/office/drawing/2014/main" id="{EEAF7C8E-BB14-4045-A92D-70FA01E69876}"/>
                </a:ext>
              </a:extLst>
            </p:cNvPr>
            <p:cNvCxnSpPr>
              <a:cxnSpLocks/>
              <a:stCxn id="99" idx="3"/>
              <a:endCxn id="125" idx="0"/>
            </p:cNvCxnSpPr>
            <p:nvPr/>
          </p:nvCxnSpPr>
          <p:spPr>
            <a:xfrm>
              <a:off x="3569461" y="1074600"/>
              <a:ext cx="4581571" cy="129569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A9C77F0-F0F7-4E20-8B17-A40296FB9DD4}"/>
                </a:ext>
              </a:extLst>
            </p:cNvPr>
            <p:cNvSpPr/>
            <p:nvPr/>
          </p:nvSpPr>
          <p:spPr>
            <a:xfrm>
              <a:off x="2582459" y="2364665"/>
              <a:ext cx="1169651" cy="437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feature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maps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8AD8B49-B1A0-4D67-AC6E-BBBAD53E62C0}"/>
                </a:ext>
              </a:extLst>
            </p:cNvPr>
            <p:cNvSpPr/>
            <p:nvPr/>
          </p:nvSpPr>
          <p:spPr>
            <a:xfrm>
              <a:off x="3977094" y="1813285"/>
              <a:ext cx="461110" cy="437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i="1" dirty="0">
                  <a:solidFill>
                    <a:schemeClr val="tx1"/>
                  </a:solidFill>
                </a:rPr>
                <a:t>cls</a:t>
              </a:r>
              <a:endParaRPr lang="zh-TW" alt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1C6C5F7-E528-4312-B783-E19AA9B82246}"/>
                </a:ext>
              </a:extLst>
            </p:cNvPr>
            <p:cNvSpPr/>
            <p:nvPr/>
          </p:nvSpPr>
          <p:spPr>
            <a:xfrm>
              <a:off x="4821629" y="1805281"/>
              <a:ext cx="486937" cy="437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i="1" dirty="0">
                  <a:solidFill>
                    <a:schemeClr val="tx1"/>
                  </a:solidFill>
                </a:rPr>
                <a:t>reg</a:t>
              </a:r>
              <a:endParaRPr lang="zh-TW" altLang="en-US" sz="12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6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493483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之區域提議網路與偵測器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FEB0EB05-0CC4-45FC-9EBD-403917E6BEBC}"/>
              </a:ext>
            </a:extLst>
          </p:cNvPr>
          <p:cNvGrpSpPr/>
          <p:nvPr/>
        </p:nvGrpSpPr>
        <p:grpSpPr>
          <a:xfrm>
            <a:off x="9468025" y="160707"/>
            <a:ext cx="2335729" cy="1160150"/>
            <a:chOff x="140286" y="5505045"/>
            <a:chExt cx="2894463" cy="1160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30EDC47D-3721-491D-ACB1-FA6E8C0464CC}"/>
                    </a:ext>
                  </a:extLst>
                </p:cNvPr>
                <p:cNvSpPr/>
                <p:nvPr/>
              </p:nvSpPr>
              <p:spPr>
                <a:xfrm>
                  <a:off x="140286" y="6261687"/>
                  <a:ext cx="2894463" cy="4035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4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TW" sz="14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sSub>
                        <m:sSub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4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14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14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sSub>
                        <m:sSub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TW" altLang="en-US" sz="1400" dirty="0">
                      <a:solidFill>
                        <a:srgbClr val="1B4367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30EDC47D-3721-491D-ACB1-FA6E8C046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86" y="6261687"/>
                  <a:ext cx="2894463" cy="4035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D397932-0785-46D3-8840-B4A16193E3B8}"/>
                    </a:ext>
                  </a:extLst>
                </p:cNvPr>
                <p:cNvSpPr/>
                <p:nvPr/>
              </p:nvSpPr>
              <p:spPr>
                <a:xfrm>
                  <a:off x="140286" y="5505045"/>
                  <a:ext cx="17561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1400" dirty="0">
                      <a:solidFill>
                        <a:srgbClr val="1B4367"/>
                      </a:solidFill>
                      <a:cs typeface="Times New Roman" panose="02020603050405020304" pitchFamily="18" charset="0"/>
                    </a:rPr>
                    <a:t>圖片</a:t>
                  </a:r>
                  <a:r>
                    <a:rPr lang="en-US" altLang="zh-TW" sz="1400" dirty="0">
                      <a:solidFill>
                        <a:srgbClr val="1B4367"/>
                      </a:solidFill>
                      <a:cs typeface="Times New Roman" panose="02020603050405020304" pitchFamily="18" charset="0"/>
                    </a:rPr>
                    <a:t>:</a:t>
                  </a:r>
                  <a:r>
                    <a:rPr lang="zh-TW" altLang="en-US" sz="1400" dirty="0">
                      <a:solidFill>
                        <a:srgbClr val="1B4367"/>
                      </a:solidFill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400" b="0" i="1" smtClean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,3</m:t>
                          </m:r>
                        </m:e>
                      </m:d>
                    </m:oMath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D397932-0785-46D3-8840-B4A16193E3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86" y="5505045"/>
                  <a:ext cx="175619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88"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04FA9B1-D930-4D09-98A5-0230DDB7B272}"/>
                    </a:ext>
                  </a:extLst>
                </p:cNvPr>
                <p:cNvSpPr/>
                <p:nvPr/>
              </p:nvSpPr>
              <p:spPr>
                <a:xfrm>
                  <a:off x="140286" y="5890474"/>
                  <a:ext cx="174701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zh-TW" sz="1400" dirty="0">
                      <a:solidFill>
                        <a:srgbClr val="1B4367"/>
                      </a:solidFill>
                      <a:cs typeface="Times New Roman" panose="02020603050405020304" pitchFamily="18" charset="0"/>
                    </a:rPr>
                    <a:t>特徵圖</a:t>
                  </a:r>
                  <a:r>
                    <a:rPr lang="en-US" altLang="zh-TW" sz="1400" dirty="0">
                      <a:solidFill>
                        <a:srgbClr val="1B4367"/>
                      </a:solidFill>
                      <a:cs typeface="Times New Roman" panose="02020603050405020304" pitchFamily="18" charset="0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zh-TW" altLang="en-US" sz="1400" i="1" dirty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TW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14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40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</m:e>
                      </m:d>
                    </m:oMath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04FA9B1-D930-4D09-98A5-0230DDB7B2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86" y="5890474"/>
                  <a:ext cx="174701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299" t="-6000" r="-1515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BBB27A3-AD74-4B1A-BC00-669FCF2A5BD1}"/>
              </a:ext>
            </a:extLst>
          </p:cNvPr>
          <p:cNvGrpSpPr/>
          <p:nvPr/>
        </p:nvGrpSpPr>
        <p:grpSpPr>
          <a:xfrm>
            <a:off x="681178" y="1213266"/>
            <a:ext cx="2520000" cy="4445454"/>
            <a:chOff x="681178" y="1213266"/>
            <a:chExt cx="2520000" cy="4445454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15AD53E-AF23-4E00-87EE-5217C98D1224}"/>
                </a:ext>
              </a:extLst>
            </p:cNvPr>
            <p:cNvGrpSpPr/>
            <p:nvPr/>
          </p:nvGrpSpPr>
          <p:grpSpPr>
            <a:xfrm>
              <a:off x="681178" y="1213266"/>
              <a:ext cx="2520000" cy="4041597"/>
              <a:chOff x="681178" y="1213266"/>
              <a:chExt cx="2520000" cy="4041597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D5FEF82-6B93-4201-9FDB-AD60FAE2CFDF}"/>
                  </a:ext>
                </a:extLst>
              </p:cNvPr>
              <p:cNvSpPr/>
              <p:nvPr/>
            </p:nvSpPr>
            <p:spPr>
              <a:xfrm>
                <a:off x="1539305" y="1213266"/>
                <a:ext cx="8037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vgg16</a:t>
                </a:r>
                <a:endParaRPr lang="zh-TW" altLang="en-US" sz="1600" b="1" dirty="0">
                  <a:solidFill>
                    <a:srgbClr val="1B4367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表格 4">
                    <a:extLst>
                      <a:ext uri="{FF2B5EF4-FFF2-40B4-BE49-F238E27FC236}">
                        <a16:creationId xmlns:a16="http://schemas.microsoft.com/office/drawing/2014/main" id="{FDDEA2BD-E11A-4FBF-AC51-B96491412C9F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7303702"/>
                      </p:ext>
                    </p:extLst>
                  </p:nvPr>
                </p:nvGraphicFramePr>
                <p:xfrm>
                  <a:off x="681178" y="1648113"/>
                  <a:ext cx="2520000" cy="360675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{5940675A-B579-460E-94D1-54222C63F5DA}</a:tableStyleId>
                      </a:tblPr>
                      <a:tblGrid>
                        <a:gridCol w="725650">
                          <a:extLst>
                            <a:ext uri="{9D8B030D-6E8A-4147-A177-3AD203B41FA5}">
                              <a16:colId xmlns:a16="http://schemas.microsoft.com/office/drawing/2014/main" val="746411058"/>
                            </a:ext>
                          </a:extLst>
                        </a:gridCol>
                        <a:gridCol w="1794350">
                          <a:extLst>
                            <a:ext uri="{9D8B030D-6E8A-4147-A177-3AD203B41FA5}">
                              <a16:colId xmlns:a16="http://schemas.microsoft.com/office/drawing/2014/main" val="3849441899"/>
                            </a:ext>
                          </a:extLst>
                        </a:gridCol>
                      </a:tblGrid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net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vgg16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156879435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conv1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000" dirty="0" smtClean="0"/>
                                          <m:t>x</m:t>
                                        </m:r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3, 64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2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569689140"/>
                          </a:ext>
                        </a:extLst>
                      </a:tr>
                      <a:tr h="313341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conv2_x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42906288"/>
                          </a:ext>
                        </a:extLst>
                      </a:tr>
                      <a:tr h="313341">
                        <a:tc vMerge="1">
                          <a:txBody>
                            <a:bodyPr/>
                            <a:lstStyle/>
                            <a:p>
                              <a:endParaRPr lang="zh-TW" altLang="en-US" dirty="0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000" dirty="0" smtClean="0"/>
                                          <m:t>x</m:t>
                                        </m:r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3, 128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2</m:t>
                                    </m:r>
                                  </m:oMath>
                                </m:oMathPara>
                              </a14:m>
                              <a:endParaRPr lang="zh-TW" altLang="en-US" sz="1000" dirty="0">
                                <a:latin typeface="+mn-lt"/>
                              </a:endParaRPr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265440004"/>
                          </a:ext>
                        </a:extLst>
                      </a:tr>
                      <a:tr h="286568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conv3_x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658893857"/>
                          </a:ext>
                        </a:extLst>
                      </a:tr>
                      <a:tr h="286568">
                        <a:tc vMerge="1">
                          <a:txBody>
                            <a:bodyPr/>
                            <a:lstStyle/>
                            <a:p>
                              <a:endParaRPr lang="zh-TW" altLang="en-US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000" dirty="0" smtClean="0"/>
                                          <m:t>x</m:t>
                                        </m:r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3, 256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3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7792887"/>
                          </a:ext>
                        </a:extLst>
                      </a:tr>
                      <a:tr h="288392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conv4_x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794112173"/>
                          </a:ext>
                        </a:extLst>
                      </a:tr>
                      <a:tr h="288392">
                        <a:tc vMerge="1"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4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000" dirty="0" smtClean="0"/>
                                          <m:t>x</m:t>
                                        </m:r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3, 512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3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256437024"/>
                          </a:ext>
                        </a:extLst>
                      </a:tr>
                      <a:tr h="288392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conv5_x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964829123"/>
                          </a:ext>
                        </a:extLst>
                      </a:tr>
                      <a:tr h="288392">
                        <a:tc vMerge="1"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4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000" dirty="0" smtClean="0"/>
                                          <m:t>x</m:t>
                                        </m:r>
                                        <m:r>
                                          <a:rPr lang="en-US" altLang="zh-TW" sz="1000" b="0" i="1" smtClean="0">
                                            <a:latin typeface="Cambria Math" panose="02040503050406030204" pitchFamily="18" charset="0"/>
                                          </a:rPr>
                                          <m:t>3, 512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3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79022038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4096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fc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2</m:t>
                                    </m:r>
                                  </m:oMath>
                                </m:oMathPara>
                              </a14:m>
                              <a:endParaRPr lang="en-US" altLang="zh-TW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144194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1000-d fc, , </a:t>
                              </a:r>
                              <a:r>
                                <a:rPr lang="en-US" altLang="zh-TW" sz="1000" dirty="0" err="1"/>
                                <a:t>softmax</a:t>
                              </a:r>
                              <a:endParaRPr lang="en-US" altLang="zh-TW" sz="1000" dirty="0"/>
                            </a:p>
                          </a:txBody>
                          <a:tcPr anchor="ctr"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488397284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9" name="表格 4">
                    <a:extLst>
                      <a:ext uri="{FF2B5EF4-FFF2-40B4-BE49-F238E27FC236}">
                        <a16:creationId xmlns:a16="http://schemas.microsoft.com/office/drawing/2014/main" id="{FDDEA2BD-E11A-4FBF-AC51-B96491412C9F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7303702"/>
                      </p:ext>
                    </p:extLst>
                  </p:nvPr>
                </p:nvGraphicFramePr>
                <p:xfrm>
                  <a:off x="681178" y="1648113"/>
                  <a:ext cx="2520000" cy="360675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{5940675A-B579-460E-94D1-54222C63F5DA}</a:tableStyleId>
                      </a:tblPr>
                      <a:tblGrid>
                        <a:gridCol w="725650">
                          <a:extLst>
                            <a:ext uri="{9D8B030D-6E8A-4147-A177-3AD203B41FA5}">
                              <a16:colId xmlns:a16="http://schemas.microsoft.com/office/drawing/2014/main" val="746411058"/>
                            </a:ext>
                          </a:extLst>
                        </a:gridCol>
                        <a:gridCol w="1794350">
                          <a:extLst>
                            <a:ext uri="{9D8B030D-6E8A-4147-A177-3AD203B41FA5}">
                              <a16:colId xmlns:a16="http://schemas.microsoft.com/office/drawing/2014/main" val="3849441899"/>
                            </a:ext>
                          </a:extLst>
                        </a:gridCol>
                      </a:tblGrid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net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vgg16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156879435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conv1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103922" r="-678" b="-964706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569689140"/>
                          </a:ext>
                        </a:extLst>
                      </a:tr>
                      <a:tr h="313341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conv2_x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42906288"/>
                          </a:ext>
                        </a:extLst>
                      </a:tr>
                      <a:tr h="313341">
                        <a:tc vMerge="1">
                          <a:txBody>
                            <a:bodyPr/>
                            <a:lstStyle/>
                            <a:p>
                              <a:endParaRPr lang="zh-TW" altLang="en-US" dirty="0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305882" r="-678" b="-762745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265440004"/>
                          </a:ext>
                        </a:extLst>
                      </a:tr>
                      <a:tr h="286568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conv3_x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658893857"/>
                          </a:ext>
                        </a:extLst>
                      </a:tr>
                      <a:tr h="286568">
                        <a:tc vMerge="1">
                          <a:txBody>
                            <a:bodyPr/>
                            <a:lstStyle/>
                            <a:p>
                              <a:endParaRPr lang="zh-TW" altLang="en-US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540426" r="-678" b="-627660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7792887"/>
                          </a:ext>
                        </a:extLst>
                      </a:tr>
                      <a:tr h="288392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conv4_x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794112173"/>
                          </a:ext>
                        </a:extLst>
                      </a:tr>
                      <a:tr h="288392">
                        <a:tc vMerge="1"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4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742553" r="-678" b="-425532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256437024"/>
                          </a:ext>
                        </a:extLst>
                      </a:tr>
                      <a:tr h="288392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conv5_x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2x2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964829123"/>
                          </a:ext>
                        </a:extLst>
                      </a:tr>
                      <a:tr h="288392">
                        <a:tc vMerge="1"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4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944681" r="-678" b="-223404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79022038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6"/>
                              <a:stretch>
                                <a:fillRect l="-41017" t="-962745" r="-678" b="-105882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1441943"/>
                          </a:ext>
                        </a:extLst>
                      </a:tr>
                      <a:tr h="313341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1000" dirty="0"/>
                                <a:t>1000-d fc, , </a:t>
                              </a:r>
                              <a:r>
                                <a:rPr lang="en-US" altLang="zh-TW" sz="1000" dirty="0" err="1"/>
                                <a:t>softmax</a:t>
                              </a:r>
                              <a:endParaRPr lang="en-US" altLang="zh-TW" sz="1000" dirty="0"/>
                            </a:p>
                          </a:txBody>
                          <a:tcPr anchor="ctr"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488397284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E78133D-0890-4FF2-96DA-D4EC90827424}"/>
                    </a:ext>
                  </a:extLst>
                </p:cNvPr>
                <p:cNvSpPr/>
                <p:nvPr/>
              </p:nvSpPr>
              <p:spPr>
                <a:xfrm>
                  <a:off x="681178" y="5350943"/>
                  <a:ext cx="117750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=512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E78133D-0890-4FF2-96DA-D4EC908274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78" y="5350943"/>
                  <a:ext cx="117750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ECF0C888-C148-4415-838A-6BE0A04E1B5D}"/>
              </a:ext>
            </a:extLst>
          </p:cNvPr>
          <p:cNvGrpSpPr/>
          <p:nvPr/>
        </p:nvGrpSpPr>
        <p:grpSpPr>
          <a:xfrm>
            <a:off x="3557380" y="1214702"/>
            <a:ext cx="2525688" cy="4444018"/>
            <a:chOff x="3557380" y="1214702"/>
            <a:chExt cx="2525688" cy="4444018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63A0AEB5-7E9C-4B2D-AA9F-D81D8EA31779}"/>
                </a:ext>
              </a:extLst>
            </p:cNvPr>
            <p:cNvGrpSpPr/>
            <p:nvPr/>
          </p:nvGrpSpPr>
          <p:grpSpPr>
            <a:xfrm>
              <a:off x="3563068" y="1214702"/>
              <a:ext cx="2520000" cy="4209637"/>
              <a:chOff x="3563068" y="1214702"/>
              <a:chExt cx="2520000" cy="4209637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" name="表格 4">
                    <a:extLst>
                      <a:ext uri="{FF2B5EF4-FFF2-40B4-BE49-F238E27FC236}">
                        <a16:creationId xmlns:a16="http://schemas.microsoft.com/office/drawing/2014/main" id="{CEB64A52-879F-41AF-A443-EF8D3FE02C5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53626412"/>
                      </p:ext>
                    </p:extLst>
                  </p:nvPr>
                </p:nvGraphicFramePr>
                <p:xfrm>
                  <a:off x="3563068" y="1648120"/>
                  <a:ext cx="2520000" cy="3776219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{5940675A-B579-460E-94D1-54222C63F5DA}</a:tableStyleId>
                      </a:tblPr>
                      <a:tblGrid>
                        <a:gridCol w="725650">
                          <a:extLst>
                            <a:ext uri="{9D8B030D-6E8A-4147-A177-3AD203B41FA5}">
                              <a16:colId xmlns:a16="http://schemas.microsoft.com/office/drawing/2014/main" val="746411058"/>
                            </a:ext>
                          </a:extLst>
                        </a:gridCol>
                        <a:gridCol w="1794350">
                          <a:extLst>
                            <a:ext uri="{9D8B030D-6E8A-4147-A177-3AD203B41FA5}">
                              <a16:colId xmlns:a16="http://schemas.microsoft.com/office/drawing/2014/main" val="3849441899"/>
                            </a:ext>
                          </a:extLst>
                        </a:gridCol>
                      </a:tblGrid>
                      <a:tr h="354186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net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res101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1568794353"/>
                          </a:ext>
                        </a:extLst>
                      </a:tr>
                      <a:tr h="354186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conv1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7x7, 64,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569689140"/>
                          </a:ext>
                        </a:extLst>
                      </a:tr>
                      <a:tr h="354186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conv2_x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3x3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42906288"/>
                          </a:ext>
                        </a:extLst>
                      </a:tr>
                      <a:tr h="530149">
                        <a:tc vMerge="1">
                          <a:txBody>
                            <a:bodyPr/>
                            <a:lstStyle/>
                            <a:p>
                              <a:endParaRPr lang="zh-TW" altLang="en-US" dirty="0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1, 64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3, 64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1, 256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3</m:t>
                                    </m:r>
                                  </m:oMath>
                                </m:oMathPara>
                              </a14:m>
                              <a:endParaRPr lang="zh-TW" altLang="en-US" sz="1000" dirty="0">
                                <a:latin typeface="+mn-lt"/>
                              </a:endParaRPr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265440004"/>
                          </a:ext>
                        </a:extLst>
                      </a:tr>
                      <a:tr h="53014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conv3_x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1, 128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3, 128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1, 512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4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658893857"/>
                          </a:ext>
                        </a:extLst>
                      </a:tr>
                      <a:tr h="53337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conv4_x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1, 256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3, 256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1, 1024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23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794112173"/>
                          </a:ext>
                        </a:extLst>
                      </a:tr>
                      <a:tr h="53337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conv5_x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1, 512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3, 512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1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1000" dirty="0" smtClean="0"/>
                                              <m:t>x</m:t>
                                            </m:r>
                                            <m:r>
                                              <a:rPr lang="en-US" altLang="zh-TW" sz="1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1, 2048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TW" sz="1000" dirty="0" smtClean="0"/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000" b="0" i="0" dirty="0" smtClean="0"/>
                                      <m:t>3</m:t>
                                    </m:r>
                                  </m:oMath>
                                </m:oMathPara>
                              </a14:m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1441943"/>
                          </a:ext>
                        </a:extLst>
                      </a:tr>
                      <a:tr h="410389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average pool, 1000-d fc, </a:t>
                              </a:r>
                              <a:r>
                                <a:rPr lang="en-US" altLang="zh-TW" sz="1000" dirty="0" err="1"/>
                                <a:t>softmax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3009350116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0" name="表格 4">
                    <a:extLst>
                      <a:ext uri="{FF2B5EF4-FFF2-40B4-BE49-F238E27FC236}">
                        <a16:creationId xmlns:a16="http://schemas.microsoft.com/office/drawing/2014/main" id="{CEB64A52-879F-41AF-A443-EF8D3FE02C5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53626412"/>
                      </p:ext>
                    </p:extLst>
                  </p:nvPr>
                </p:nvGraphicFramePr>
                <p:xfrm>
                  <a:off x="3563068" y="1648120"/>
                  <a:ext cx="2520000" cy="3600003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{5940675A-B579-460E-94D1-54222C63F5DA}</a:tableStyleId>
                      </a:tblPr>
                      <a:tblGrid>
                        <a:gridCol w="725650">
                          <a:extLst>
                            <a:ext uri="{9D8B030D-6E8A-4147-A177-3AD203B41FA5}">
                              <a16:colId xmlns:a16="http://schemas.microsoft.com/office/drawing/2014/main" val="746411058"/>
                            </a:ext>
                          </a:extLst>
                        </a:gridCol>
                        <a:gridCol w="1794350">
                          <a:extLst>
                            <a:ext uri="{9D8B030D-6E8A-4147-A177-3AD203B41FA5}">
                              <a16:colId xmlns:a16="http://schemas.microsoft.com/office/drawing/2014/main" val="3849441899"/>
                            </a:ext>
                          </a:extLst>
                        </a:gridCol>
                      </a:tblGrid>
                      <a:tr h="354186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net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res101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1568794353"/>
                          </a:ext>
                        </a:extLst>
                      </a:tr>
                      <a:tr h="354186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conv1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7x7, 64,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569689140"/>
                          </a:ext>
                        </a:extLst>
                      </a:tr>
                      <a:tr h="354186">
                        <a:tc rowSpan="2"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conv2_x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3x3 max pool, stride 2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42906288"/>
                          </a:ext>
                        </a:extLst>
                      </a:tr>
                      <a:tr h="530149">
                        <a:tc vMerge="1">
                          <a:txBody>
                            <a:bodyPr/>
                            <a:lstStyle/>
                            <a:p>
                              <a:endParaRPr lang="zh-TW" altLang="en-US" dirty="0"/>
                            </a:p>
                          </a:txBody>
                          <a:tcPr/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8"/>
                              <a:stretch>
                                <a:fillRect l="-40678" t="-201149" r="-678" b="-382759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265440004"/>
                          </a:ext>
                        </a:extLst>
                      </a:tr>
                      <a:tr h="53014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conv3_x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8"/>
                              <a:stretch>
                                <a:fillRect l="-40678" t="-297727" r="-678" b="-278409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658893857"/>
                          </a:ext>
                        </a:extLst>
                      </a:tr>
                      <a:tr h="53337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conv4_x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8"/>
                              <a:stretch>
                                <a:fillRect l="-40678" t="-402299" r="-678" b="-181609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794112173"/>
                          </a:ext>
                        </a:extLst>
                      </a:tr>
                      <a:tr h="533379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conv5_x</a:t>
                              </a:r>
                              <a:endParaRPr lang="zh-TW" altLang="en-US" sz="1000" dirty="0"/>
                            </a:p>
                          </a:txBody>
                          <a:tcPr anchor="ctr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endParaRPr lang="zh-TW"/>
                            </a:p>
                          </a:txBody>
                          <a:tcPr anchor="ctr">
                            <a:blipFill>
                              <a:blip r:embed="rId8"/>
                              <a:stretch>
                                <a:fillRect l="-40678" t="-496591" r="-678" b="-79545"/>
                              </a:stretch>
                            </a:blip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11441943"/>
                          </a:ext>
                        </a:extLst>
                      </a:tr>
                      <a:tr h="410389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zh-TW" altLang="en-US" sz="1000" dirty="0"/>
                            </a:p>
                          </a:txBody>
                          <a:tcPr anchor="ctr"/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en-US" altLang="zh-TW" sz="1000" dirty="0"/>
                                <a:t>average pool, 1000-d fc, </a:t>
                              </a:r>
                              <a:r>
                                <a:rPr lang="en-US" altLang="zh-TW" sz="1000" dirty="0" err="1"/>
                                <a:t>softmax</a:t>
                              </a:r>
                              <a:endParaRPr lang="zh-TW" altLang="en-US" sz="1000" dirty="0"/>
                            </a:p>
                          </a:txBody>
                          <a:tcPr anchor="ctr"/>
                        </a:tc>
                        <a:extLst>
                          <a:ext uri="{0D108BD9-81ED-4DB2-BD59-A6C34878D82A}">
                            <a16:rowId xmlns:a16="http://schemas.microsoft.com/office/drawing/2014/main" val="3009350116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045DF70-8B92-4E27-8301-7357E8B1F36F}"/>
                  </a:ext>
                </a:extLst>
              </p:cNvPr>
              <p:cNvSpPr/>
              <p:nvPr/>
            </p:nvSpPr>
            <p:spPr>
              <a:xfrm>
                <a:off x="4401959" y="1214702"/>
                <a:ext cx="84221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res101</a:t>
                </a:r>
                <a:endParaRPr lang="zh-TW" altLang="en-US" sz="1600" b="1" dirty="0">
                  <a:solidFill>
                    <a:srgbClr val="1B4367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3FC3C93-B91D-4ABA-B321-B1C9B4CA05D0}"/>
                    </a:ext>
                  </a:extLst>
                </p:cNvPr>
                <p:cNvSpPr/>
                <p:nvPr/>
              </p:nvSpPr>
              <p:spPr>
                <a:xfrm>
                  <a:off x="3557380" y="5350943"/>
                  <a:ext cx="12768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=1024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3FC3C93-B91D-4ABA-B321-B1C9B4CA0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380" y="5350943"/>
                  <a:ext cx="127688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51103D6B-BFCD-4027-A6ED-4357F21CCAD9}"/>
              </a:ext>
            </a:extLst>
          </p:cNvPr>
          <p:cNvGrpSpPr/>
          <p:nvPr/>
        </p:nvGrpSpPr>
        <p:grpSpPr>
          <a:xfrm>
            <a:off x="6263737" y="1213266"/>
            <a:ext cx="5876744" cy="4999452"/>
            <a:chOff x="6263737" y="1213266"/>
            <a:chExt cx="5876744" cy="4999452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1710B0E2-FBF9-4E48-B063-18EBDC10E0FD}"/>
                </a:ext>
              </a:extLst>
            </p:cNvPr>
            <p:cNvGrpSpPr/>
            <p:nvPr/>
          </p:nvGrpSpPr>
          <p:grpSpPr>
            <a:xfrm>
              <a:off x="6263737" y="1213266"/>
              <a:ext cx="5876744" cy="4999452"/>
              <a:chOff x="6441370" y="1209140"/>
              <a:chExt cx="5876744" cy="499945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514BC8-B6EF-4122-9CFC-0E35FA1E424E}"/>
                  </a:ext>
                </a:extLst>
              </p:cNvPr>
              <p:cNvSpPr/>
              <p:nvPr/>
            </p:nvSpPr>
            <p:spPr>
              <a:xfrm>
                <a:off x="8431281" y="5246878"/>
                <a:ext cx="38868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基於</a:t>
                </a:r>
                <a:r>
                  <a:rPr lang="en-US" altLang="zh-TW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Feature Pyramid Networks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將上層的特徵與下層的特徵融合</a:t>
                </a:r>
                <a:endParaRPr lang="zh-TW" altLang="en-US" b="1" dirty="0">
                  <a:solidFill>
                    <a:srgbClr val="1B4367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減少輸出特徵圖的維度</a:t>
                </a:r>
                <a:endParaRPr lang="zh-TW" altLang="en-US" b="1" dirty="0">
                  <a:solidFill>
                    <a:srgbClr val="1B4367"/>
                  </a:solidFill>
                </a:endParaRPr>
              </a:p>
            </p:txBody>
          </p: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569C6315-6B21-43DA-9D02-6FCF213B17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1370" y="1648113"/>
                <a:ext cx="4827025" cy="4037472"/>
                <a:chOff x="2687965" y="1023584"/>
                <a:chExt cx="6538846" cy="5469291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AAAB8A8-4A3F-489C-8CAB-68747A364774}"/>
                    </a:ext>
                  </a:extLst>
                </p:cNvPr>
                <p:cNvSpPr/>
                <p:nvPr/>
              </p:nvSpPr>
              <p:spPr>
                <a:xfrm>
                  <a:off x="3052674" y="6190872"/>
                  <a:ext cx="1800000" cy="302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Image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D183619-2A32-4196-B197-41D6295618D6}"/>
                    </a:ext>
                  </a:extLst>
                </p:cNvPr>
                <p:cNvSpPr/>
                <p:nvPr/>
              </p:nvSpPr>
              <p:spPr>
                <a:xfrm>
                  <a:off x="3235575" y="5284862"/>
                  <a:ext cx="1440000" cy="45300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C1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D6DA381-5437-4F40-B504-E89235BB3C59}"/>
                    </a:ext>
                  </a:extLst>
                </p:cNvPr>
                <p:cNvSpPr/>
                <p:nvPr/>
              </p:nvSpPr>
              <p:spPr>
                <a:xfrm>
                  <a:off x="3235575" y="4378852"/>
                  <a:ext cx="1440000" cy="45300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C2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D6F5F91-130F-412A-BD9D-4D7DE0D24EE0}"/>
                    </a:ext>
                  </a:extLst>
                </p:cNvPr>
                <p:cNvSpPr/>
                <p:nvPr/>
              </p:nvSpPr>
              <p:spPr>
                <a:xfrm>
                  <a:off x="3235575" y="3472842"/>
                  <a:ext cx="1440000" cy="45300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C3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946804-F4A4-4C1D-AA0D-C8D506DECB86}"/>
                    </a:ext>
                  </a:extLst>
                </p:cNvPr>
                <p:cNvSpPr/>
                <p:nvPr/>
              </p:nvSpPr>
              <p:spPr>
                <a:xfrm>
                  <a:off x="3235575" y="2566832"/>
                  <a:ext cx="1440000" cy="45300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C4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796E2598-1258-40E0-B0D8-BEA5E7417381}"/>
                    </a:ext>
                  </a:extLst>
                </p:cNvPr>
                <p:cNvSpPr/>
                <p:nvPr/>
              </p:nvSpPr>
              <p:spPr>
                <a:xfrm>
                  <a:off x="3235575" y="1654516"/>
                  <a:ext cx="1440000" cy="45300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C5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直線單箭頭接點 19">
                  <a:extLst>
                    <a:ext uri="{FF2B5EF4-FFF2-40B4-BE49-F238E27FC236}">
                      <a16:creationId xmlns:a16="http://schemas.microsoft.com/office/drawing/2014/main" id="{DB6E7A02-9B89-4BE9-9DD4-F0EF205AAE7B}"/>
                    </a:ext>
                  </a:extLst>
                </p:cNvPr>
                <p:cNvCxnSpPr>
                  <a:stCxn id="14" idx="0"/>
                  <a:endCxn id="15" idx="2"/>
                </p:cNvCxnSpPr>
                <p:nvPr/>
              </p:nvCxnSpPr>
              <p:spPr>
                <a:xfrm flipV="1">
                  <a:off x="3952674" y="5737867"/>
                  <a:ext cx="2901" cy="45300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D7FEB1B9-3EE7-45B1-8821-23D3551F176C}"/>
                    </a:ext>
                  </a:extLst>
                </p:cNvPr>
                <p:cNvCxnSpPr>
                  <a:cxnSpLocks/>
                  <a:stCxn id="15" idx="0"/>
                  <a:endCxn id="16" idx="2"/>
                </p:cNvCxnSpPr>
                <p:nvPr/>
              </p:nvCxnSpPr>
              <p:spPr>
                <a:xfrm flipV="1">
                  <a:off x="3955575" y="4831857"/>
                  <a:ext cx="0" cy="45300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>
                  <a:extLst>
                    <a:ext uri="{FF2B5EF4-FFF2-40B4-BE49-F238E27FC236}">
                      <a16:creationId xmlns:a16="http://schemas.microsoft.com/office/drawing/2014/main" id="{AE06F524-E2A4-4F95-996B-D6568AEDE3F9}"/>
                    </a:ext>
                  </a:extLst>
                </p:cNvPr>
                <p:cNvCxnSpPr>
                  <a:cxnSpLocks/>
                  <a:stCxn id="16" idx="0"/>
                  <a:endCxn id="17" idx="2"/>
                </p:cNvCxnSpPr>
                <p:nvPr/>
              </p:nvCxnSpPr>
              <p:spPr>
                <a:xfrm flipV="1">
                  <a:off x="3955575" y="3925847"/>
                  <a:ext cx="0" cy="45300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>
                  <a:extLst>
                    <a:ext uri="{FF2B5EF4-FFF2-40B4-BE49-F238E27FC236}">
                      <a16:creationId xmlns:a16="http://schemas.microsoft.com/office/drawing/2014/main" id="{AF4BB548-E5A5-44D3-BC1A-7BA6273C44D1}"/>
                    </a:ext>
                  </a:extLst>
                </p:cNvPr>
                <p:cNvCxnSpPr>
                  <a:cxnSpLocks/>
                  <a:stCxn id="17" idx="0"/>
                  <a:endCxn id="18" idx="2"/>
                </p:cNvCxnSpPr>
                <p:nvPr/>
              </p:nvCxnSpPr>
              <p:spPr>
                <a:xfrm flipV="1">
                  <a:off x="3955575" y="3019837"/>
                  <a:ext cx="0" cy="45300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EC1BD21C-127A-460F-9309-9BC771C35FC2}"/>
                    </a:ext>
                  </a:extLst>
                </p:cNvPr>
                <p:cNvCxnSpPr>
                  <a:cxnSpLocks/>
                  <a:stCxn id="18" idx="0"/>
                  <a:endCxn id="19" idx="2"/>
                </p:cNvCxnSpPr>
                <p:nvPr/>
              </p:nvCxnSpPr>
              <p:spPr>
                <a:xfrm flipV="1">
                  <a:off x="3955575" y="2107521"/>
                  <a:ext cx="0" cy="4593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9A96B195-8C48-44E9-B2FE-522F1F298918}"/>
                    </a:ext>
                  </a:extLst>
                </p:cNvPr>
                <p:cNvSpPr/>
                <p:nvPr/>
              </p:nvSpPr>
              <p:spPr>
                <a:xfrm>
                  <a:off x="5663396" y="2113828"/>
                  <a:ext cx="1440000" cy="45300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P5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97F55CA-10F1-4707-B915-A5DF759DD03A}"/>
                    </a:ext>
                  </a:extLst>
                </p:cNvPr>
                <p:cNvSpPr/>
                <p:nvPr/>
              </p:nvSpPr>
              <p:spPr>
                <a:xfrm>
                  <a:off x="5663396" y="3019837"/>
                  <a:ext cx="1440000" cy="45300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solidFill>
                        <a:schemeClr val="tx1"/>
                      </a:solidFill>
                    </a:rPr>
                    <a:t>P4</a:t>
                  </a:r>
                  <a:endParaRPr lang="zh-TW" alt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1BED6E4E-19FF-4C40-8AB8-FB19D0D4DFF2}"/>
                    </a:ext>
                  </a:extLst>
                </p:cNvPr>
                <p:cNvCxnSpPr>
                  <a:cxnSpLocks/>
                  <a:stCxn id="25" idx="2"/>
                  <a:endCxn id="26" idx="0"/>
                </p:cNvCxnSpPr>
                <p:nvPr/>
              </p:nvCxnSpPr>
              <p:spPr>
                <a:xfrm>
                  <a:off x="6383396" y="2566833"/>
                  <a:ext cx="0" cy="45300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>
                  <a:extLst>
                    <a:ext uri="{FF2B5EF4-FFF2-40B4-BE49-F238E27FC236}">
                      <a16:creationId xmlns:a16="http://schemas.microsoft.com/office/drawing/2014/main" id="{042EFE80-D712-4D1A-A44C-573095DB84C3}"/>
                    </a:ext>
                  </a:extLst>
                </p:cNvPr>
                <p:cNvCxnSpPr>
                  <a:cxnSpLocks/>
                  <a:stCxn id="18" idx="3"/>
                </p:cNvCxnSpPr>
                <p:nvPr/>
              </p:nvCxnSpPr>
              <p:spPr>
                <a:xfrm flipV="1">
                  <a:off x="4675575" y="2789129"/>
                  <a:ext cx="1707821" cy="4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C394B35D-9914-4F23-8D72-EE697618C663}"/>
                    </a:ext>
                  </a:extLst>
                </p:cNvPr>
                <p:cNvGrpSpPr/>
                <p:nvPr/>
              </p:nvGrpSpPr>
              <p:grpSpPr>
                <a:xfrm>
                  <a:off x="5242991" y="2686634"/>
                  <a:ext cx="2044220" cy="2495514"/>
                  <a:chOff x="4244607" y="4317542"/>
                  <a:chExt cx="2044220" cy="2495514"/>
                </a:xfrm>
              </p:grpSpPr>
              <p:sp>
                <p:nvSpPr>
                  <p:cNvPr id="48" name="橢圓 47">
                    <a:extLst>
                      <a:ext uri="{FF2B5EF4-FFF2-40B4-BE49-F238E27FC236}">
                        <a16:creationId xmlns:a16="http://schemas.microsoft.com/office/drawing/2014/main" id="{944A06F4-C19A-4DE0-A396-8D78CBEA86E8}"/>
                      </a:ext>
                    </a:extLst>
                  </p:cNvPr>
                  <p:cNvSpPr/>
                  <p:nvPr/>
                </p:nvSpPr>
                <p:spPr>
                  <a:xfrm>
                    <a:off x="5265322" y="4317542"/>
                    <a:ext cx="216716" cy="197012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49" name="直線單箭頭接點 48">
                    <a:extLst>
                      <a:ext uri="{FF2B5EF4-FFF2-40B4-BE49-F238E27FC236}">
                        <a16:creationId xmlns:a16="http://schemas.microsoft.com/office/drawing/2014/main" id="{6C94FFED-0F2E-42CD-9FA1-47AE215CC869}"/>
                      </a:ext>
                    </a:extLst>
                  </p:cNvPr>
                  <p:cNvCxnSpPr>
                    <a:cxnSpLocks/>
                    <a:stCxn id="48" idx="3"/>
                  </p:cNvCxnSpPr>
                  <p:nvPr/>
                </p:nvCxnSpPr>
                <p:spPr>
                  <a:xfrm flipH="1">
                    <a:off x="4463936" y="4485702"/>
                    <a:ext cx="833124" cy="84056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6313E297-A571-4690-AC77-CCFBB853CD0C}"/>
                      </a:ext>
                    </a:extLst>
                  </p:cNvPr>
                  <p:cNvSpPr/>
                  <p:nvPr/>
                </p:nvSpPr>
                <p:spPr>
                  <a:xfrm>
                    <a:off x="4244607" y="5309311"/>
                    <a:ext cx="2044220" cy="1503745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51" name="直線單箭頭接點 50">
                    <a:extLst>
                      <a:ext uri="{FF2B5EF4-FFF2-40B4-BE49-F238E27FC236}">
                        <a16:creationId xmlns:a16="http://schemas.microsoft.com/office/drawing/2014/main" id="{07BE3B0E-6C50-426F-98E9-6DBA0F5038DA}"/>
                      </a:ext>
                    </a:extLst>
                  </p:cNvPr>
                  <p:cNvCxnSpPr>
                    <a:cxnSpLocks/>
                    <a:endCxn id="52" idx="1"/>
                  </p:cNvCxnSpPr>
                  <p:nvPr/>
                </p:nvCxnSpPr>
                <p:spPr>
                  <a:xfrm>
                    <a:off x="4328625" y="6421273"/>
                    <a:ext cx="21901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7BC5F6FD-3847-4683-B413-35A5A3D9FC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7635" y="6211334"/>
                        <a:ext cx="990479" cy="4198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zh-TW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en-US" altLang="zh-TW" sz="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kumimoji="0" lang="en-US" altLang="zh-TW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kumimoji="0" lang="en-US" altLang="zh-TW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1, 256]</m:t>
                              </m:r>
                            </m:oMath>
                          </m:oMathPara>
                        </a14:m>
                        <a:endParaRPr kumimoji="0" lang="zh-TW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7BC5F6FD-3847-4683-B413-35A5A3D9FC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47635" y="6211334"/>
                        <a:ext cx="990479" cy="419878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直線單箭頭接點 52">
                    <a:extLst>
                      <a:ext uri="{FF2B5EF4-FFF2-40B4-BE49-F238E27FC236}">
                        <a16:creationId xmlns:a16="http://schemas.microsoft.com/office/drawing/2014/main" id="{609BD3D8-0F94-4894-B311-139918AB1464}"/>
                      </a:ext>
                    </a:extLst>
                  </p:cNvPr>
                  <p:cNvCxnSpPr>
                    <a:cxnSpLocks/>
                    <a:stCxn id="52" idx="3"/>
                    <a:endCxn id="57" idx="2"/>
                  </p:cNvCxnSpPr>
                  <p:nvPr/>
                </p:nvCxnSpPr>
                <p:spPr>
                  <a:xfrm>
                    <a:off x="5538114" y="6421273"/>
                    <a:ext cx="225233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D90AC0A9-EF94-405B-8F54-BC49E820AD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04499" y="5644705"/>
                        <a:ext cx="593875" cy="3545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kumimoji="0" lang="en-US" altLang="zh-TW" sz="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a:t>2</a:t>
                        </a:r>
                        <a14:m>
                          <m:oMath xmlns:m="http://schemas.openxmlformats.org/officeDocument/2006/math">
                            <m:r>
                              <a:rPr lang="en-US" altLang="zh-TW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</m:oMath>
                        </a14:m>
                        <a:r>
                          <a:rPr kumimoji="0" lang="en-US" altLang="zh-TW" sz="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a:t> up</a:t>
                        </a:r>
                        <a:endParaRPr kumimoji="0" lang="zh-TW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D90AC0A9-EF94-405B-8F54-BC49E820AD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4499" y="5644705"/>
                        <a:ext cx="593875" cy="35458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直線單箭頭接點 54">
                    <a:extLst>
                      <a:ext uri="{FF2B5EF4-FFF2-40B4-BE49-F238E27FC236}">
                        <a16:creationId xmlns:a16="http://schemas.microsoft.com/office/drawing/2014/main" id="{ADE966F7-213C-4955-A37B-D973EF461045}"/>
                      </a:ext>
                    </a:extLst>
                  </p:cNvPr>
                  <p:cNvCxnSpPr>
                    <a:cxnSpLocks/>
                    <a:endCxn id="54" idx="0"/>
                  </p:cNvCxnSpPr>
                  <p:nvPr/>
                </p:nvCxnSpPr>
                <p:spPr>
                  <a:xfrm>
                    <a:off x="5901437" y="5354230"/>
                    <a:ext cx="0" cy="29047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線單箭頭接點 55">
                    <a:extLst>
                      <a:ext uri="{FF2B5EF4-FFF2-40B4-BE49-F238E27FC236}">
                        <a16:creationId xmlns:a16="http://schemas.microsoft.com/office/drawing/2014/main" id="{2254FBAE-4046-4C03-9A99-DA016DC09E38}"/>
                      </a:ext>
                    </a:extLst>
                  </p:cNvPr>
                  <p:cNvCxnSpPr>
                    <a:cxnSpLocks/>
                    <a:stCxn id="54" idx="2"/>
                    <a:endCxn id="57" idx="0"/>
                  </p:cNvCxnSpPr>
                  <p:nvPr/>
                </p:nvCxnSpPr>
                <p:spPr>
                  <a:xfrm>
                    <a:off x="5901437" y="5999289"/>
                    <a:ext cx="0" cy="2822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橢圓 56">
                    <a:extLst>
                      <a:ext uri="{FF2B5EF4-FFF2-40B4-BE49-F238E27FC236}">
                        <a16:creationId xmlns:a16="http://schemas.microsoft.com/office/drawing/2014/main" id="{E6630C6C-55BF-4AEF-A10A-8050955A216E}"/>
                      </a:ext>
                    </a:extLst>
                  </p:cNvPr>
                  <p:cNvSpPr/>
                  <p:nvPr/>
                </p:nvSpPr>
                <p:spPr>
                  <a:xfrm>
                    <a:off x="5763347" y="6281550"/>
                    <a:ext cx="276179" cy="279446"/>
                  </a:xfrm>
                  <a:prstGeom prst="ellips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+</a:t>
                    </a:r>
                    <a:endPara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30" name="直線單箭頭接點 29">
                  <a:extLst>
                    <a:ext uri="{FF2B5EF4-FFF2-40B4-BE49-F238E27FC236}">
                      <a16:creationId xmlns:a16="http://schemas.microsoft.com/office/drawing/2014/main" id="{28ACDAB3-E7D0-4368-9EB0-5515F5339F1B}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V="1">
                  <a:off x="7103396" y="3226932"/>
                  <a:ext cx="1031646" cy="194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D716233E-45E0-4516-B430-A9522410BA9B}"/>
                    </a:ext>
                  </a:extLst>
                </p:cNvPr>
                <p:cNvGrpSpPr/>
                <p:nvPr/>
              </p:nvGrpSpPr>
              <p:grpSpPr>
                <a:xfrm>
                  <a:off x="7438778" y="3097885"/>
                  <a:ext cx="1788033" cy="1608692"/>
                  <a:chOff x="5753646" y="4845885"/>
                  <a:chExt cx="1788033" cy="1608692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DBA9E41F-DAFB-488D-BA48-2604F70873CB}"/>
                      </a:ext>
                    </a:extLst>
                  </p:cNvPr>
                  <p:cNvSpPr/>
                  <p:nvPr/>
                </p:nvSpPr>
                <p:spPr>
                  <a:xfrm>
                    <a:off x="5753646" y="5590805"/>
                    <a:ext cx="1788033" cy="863772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42" name="橢圓 41">
                    <a:extLst>
                      <a:ext uri="{FF2B5EF4-FFF2-40B4-BE49-F238E27FC236}">
                        <a16:creationId xmlns:a16="http://schemas.microsoft.com/office/drawing/2014/main" id="{DA865BD1-FC73-4C9B-9FF7-4A21A1872387}"/>
                      </a:ext>
                    </a:extLst>
                  </p:cNvPr>
                  <p:cNvSpPr/>
                  <p:nvPr/>
                </p:nvSpPr>
                <p:spPr>
                  <a:xfrm>
                    <a:off x="5964234" y="4845885"/>
                    <a:ext cx="221852" cy="22397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cxnSp>
                <p:nvCxnSpPr>
                  <p:cNvPr id="43" name="直線單箭頭接點 42">
                    <a:extLst>
                      <a:ext uri="{FF2B5EF4-FFF2-40B4-BE49-F238E27FC236}">
                        <a16:creationId xmlns:a16="http://schemas.microsoft.com/office/drawing/2014/main" id="{3495C7D1-23DC-43BD-A337-B6BF113C618B}"/>
                      </a:ext>
                    </a:extLst>
                  </p:cNvPr>
                  <p:cNvCxnSpPr>
                    <a:cxnSpLocks/>
                    <a:stCxn id="42" idx="4"/>
                    <a:endCxn id="41" idx="0"/>
                  </p:cNvCxnSpPr>
                  <p:nvPr/>
                </p:nvCxnSpPr>
                <p:spPr>
                  <a:xfrm>
                    <a:off x="6075160" y="5069862"/>
                    <a:ext cx="572503" cy="52094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單箭頭接點 43">
                    <a:extLst>
                      <a:ext uri="{FF2B5EF4-FFF2-40B4-BE49-F238E27FC236}">
                        <a16:creationId xmlns:a16="http://schemas.microsoft.com/office/drawing/2014/main" id="{0E2179E2-37D7-4D50-8164-E646C0133C89}"/>
                      </a:ext>
                    </a:extLst>
                  </p:cNvPr>
                  <p:cNvCxnSpPr>
                    <a:cxnSpLocks/>
                    <a:endCxn id="46" idx="1"/>
                  </p:cNvCxnSpPr>
                  <p:nvPr/>
                </p:nvCxnSpPr>
                <p:spPr>
                  <a:xfrm>
                    <a:off x="5890127" y="6022691"/>
                    <a:ext cx="276639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B2B81DB4-0207-4F6C-8179-074DA6EE66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6766" y="5796042"/>
                        <a:ext cx="961793" cy="4532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zh-TW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0" lang="en-US" altLang="zh-TW" sz="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altLang="zh-TW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kumimoji="0" lang="en-US" altLang="zh-TW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3, 256]</m:t>
                              </m:r>
                            </m:oMath>
                          </m:oMathPara>
                        </a14:m>
                        <a:endParaRPr kumimoji="0" lang="zh-TW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B2B81DB4-0207-4F6C-8179-074DA6EE662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66766" y="5796042"/>
                        <a:ext cx="961793" cy="453298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7" name="直線單箭頭接點 46">
                    <a:extLst>
                      <a:ext uri="{FF2B5EF4-FFF2-40B4-BE49-F238E27FC236}">
                        <a16:creationId xmlns:a16="http://schemas.microsoft.com/office/drawing/2014/main" id="{DA974FC7-448A-4A4E-A503-3BD6C90361C5}"/>
                      </a:ext>
                    </a:extLst>
                  </p:cNvPr>
                  <p:cNvCxnSpPr>
                    <a:cxnSpLocks/>
                    <a:stCxn id="46" idx="3"/>
                  </p:cNvCxnSpPr>
                  <p:nvPr/>
                </p:nvCxnSpPr>
                <p:spPr>
                  <a:xfrm>
                    <a:off x="7128559" y="6022691"/>
                    <a:ext cx="271586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A3C226D-5095-48CC-8FF4-519BAAE4AD57}"/>
                    </a:ext>
                  </a:extLst>
                </p:cNvPr>
                <p:cNvSpPr/>
                <p:nvPr/>
              </p:nvSpPr>
              <p:spPr>
                <a:xfrm>
                  <a:off x="2997746" y="1366345"/>
                  <a:ext cx="2154791" cy="457259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FEE1944-6CEE-4A21-88EB-7D511BA8197B}"/>
                    </a:ext>
                  </a:extLst>
                </p:cNvPr>
                <p:cNvSpPr txBox="1"/>
                <p:nvPr/>
              </p:nvSpPr>
              <p:spPr>
                <a:xfrm>
                  <a:off x="2687965" y="1023584"/>
                  <a:ext cx="1083504" cy="343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>
                      <a:solidFill>
                        <a:srgbClr val="FF0000"/>
                      </a:solidFill>
                    </a:rPr>
                    <a:t>res101</a:t>
                  </a:r>
                  <a:endParaRPr lang="zh-TW" altLang="en-US" sz="1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4" name="接點: 肘形 33">
                  <a:extLst>
                    <a:ext uri="{FF2B5EF4-FFF2-40B4-BE49-F238E27FC236}">
                      <a16:creationId xmlns:a16="http://schemas.microsoft.com/office/drawing/2014/main" id="{A456999E-7153-4BB1-8F15-6FEFF190232A}"/>
                    </a:ext>
                  </a:extLst>
                </p:cNvPr>
                <p:cNvCxnSpPr>
                  <a:cxnSpLocks/>
                  <a:stCxn id="19" idx="3"/>
                  <a:endCxn id="25" idx="0"/>
                </p:cNvCxnSpPr>
                <p:nvPr/>
              </p:nvCxnSpPr>
              <p:spPr>
                <a:xfrm>
                  <a:off x="4675575" y="1881019"/>
                  <a:ext cx="1707821" cy="232809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2D4FF133-877B-4358-A4D6-614079FB7E62}"/>
                    </a:ext>
                  </a:extLst>
                </p:cNvPr>
                <p:cNvSpPr txBox="1"/>
                <p:nvPr/>
              </p:nvSpPr>
              <p:spPr>
                <a:xfrm>
                  <a:off x="4575913" y="1366345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2048</a:t>
                  </a:r>
                  <a:endParaRPr lang="zh-TW" altLang="en-US" sz="1050" dirty="0"/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28D7DBB-DB47-4815-BB2C-8A5B9B1A0F62}"/>
                    </a:ext>
                  </a:extLst>
                </p:cNvPr>
                <p:cNvSpPr txBox="1"/>
                <p:nvPr/>
              </p:nvSpPr>
              <p:spPr>
                <a:xfrm>
                  <a:off x="4584216" y="2274144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1024</a:t>
                  </a:r>
                  <a:endParaRPr lang="zh-TW" altLang="en-US" sz="1050" dirty="0"/>
                </a:p>
              </p:txBody>
            </p:sp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43D57B03-1EA8-40DB-99B9-A766FAA47AA9}"/>
                    </a:ext>
                  </a:extLst>
                </p:cNvPr>
                <p:cNvSpPr txBox="1"/>
                <p:nvPr/>
              </p:nvSpPr>
              <p:spPr>
                <a:xfrm>
                  <a:off x="4584216" y="3177316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512</a:t>
                  </a:r>
                  <a:endParaRPr lang="zh-TW" altLang="en-US" sz="1050" dirty="0"/>
                </a:p>
              </p:txBody>
            </p: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1F0A42C-1557-48F7-A753-E6C5BFBC911B}"/>
                    </a:ext>
                  </a:extLst>
                </p:cNvPr>
                <p:cNvSpPr txBox="1"/>
                <p:nvPr/>
              </p:nvSpPr>
              <p:spPr>
                <a:xfrm>
                  <a:off x="7037910" y="1833467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</a:t>
                  </a:r>
                  <a:endParaRPr lang="zh-TW" altLang="en-US" sz="1050" dirty="0"/>
                </a:p>
              </p:txBody>
            </p:sp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5B08417-7E35-43EA-BF76-B9EFEBFA12AA}"/>
                    </a:ext>
                  </a:extLst>
                </p:cNvPr>
                <p:cNvSpPr txBox="1"/>
                <p:nvPr/>
              </p:nvSpPr>
              <p:spPr>
                <a:xfrm>
                  <a:off x="7037910" y="2732391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</a:t>
                  </a:r>
                  <a:endParaRPr lang="zh-TW" altLang="en-US" sz="1050" dirty="0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E65D2693-8F1D-498F-AF69-090B5C8E388F}"/>
                    </a:ext>
                  </a:extLst>
                </p:cNvPr>
                <p:cNvSpPr txBox="1"/>
                <p:nvPr/>
              </p:nvSpPr>
              <p:spPr>
                <a:xfrm>
                  <a:off x="8057951" y="2910548"/>
                  <a:ext cx="948143" cy="35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</a:t>
                  </a:r>
                  <a:endParaRPr lang="zh-TW" altLang="en-US" sz="1050" dirty="0"/>
                </a:p>
              </p:txBody>
            </p:sp>
          </p:grp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0B276A0-580F-43CF-AF99-5582A12D89C6}"/>
                  </a:ext>
                </a:extLst>
              </p:cNvPr>
              <p:cNvSpPr/>
              <p:nvPr/>
            </p:nvSpPr>
            <p:spPr>
              <a:xfrm>
                <a:off x="8443755" y="1209140"/>
                <a:ext cx="10534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FPN@P4</a:t>
                </a:r>
                <a:endParaRPr lang="zh-TW" altLang="en-US" sz="1600" b="1" dirty="0">
                  <a:solidFill>
                    <a:srgbClr val="1B4367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5C25A6D-8F1A-4419-9880-6DC63B2B52B1}"/>
                  </a:ext>
                </a:extLst>
              </p:cNvPr>
              <p:cNvSpPr/>
              <p:nvPr/>
            </p:nvSpPr>
            <p:spPr>
              <a:xfrm>
                <a:off x="8386505" y="5533555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TW" altLang="en-US" sz="1600" b="1" dirty="0">
                  <a:solidFill>
                    <a:srgbClr val="1B4367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5109129-B625-4D9A-850A-EDC1FB956886}"/>
                  </a:ext>
                </a:extLst>
              </p:cNvPr>
              <p:cNvSpPr/>
              <p:nvPr/>
            </p:nvSpPr>
            <p:spPr>
              <a:xfrm>
                <a:off x="8385068" y="5870038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TW" altLang="en-US" sz="1600" b="1" dirty="0">
                  <a:solidFill>
                    <a:srgbClr val="1B4367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6CA8DC5B-2FEF-417F-98E8-9E54EA4D3406}"/>
                    </a:ext>
                  </a:extLst>
                </p:cNvPr>
                <p:cNvSpPr/>
                <p:nvPr/>
              </p:nvSpPr>
              <p:spPr>
                <a:xfrm>
                  <a:off x="6366613" y="5735664"/>
                  <a:ext cx="117750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=256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6CA8DC5B-2FEF-417F-98E8-9E54EA4D3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613" y="5735664"/>
                  <a:ext cx="1177502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95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3931"/>
            <a:ext cx="4934834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cs typeface="+mn-ea"/>
                <a:sym typeface="+mn-lt"/>
              </a:rPr>
              <a:t>之</a:t>
            </a:r>
            <a:endParaRPr lang="en-US" altLang="zh-TW" sz="2400" b="1" dirty="0">
              <a:solidFill>
                <a:srgbClr val="1B4367"/>
              </a:solidFill>
              <a:cs typeface="+mn-ea"/>
              <a:sym typeface="+mn-lt"/>
            </a:endParaRPr>
          </a:p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 Interface (HAI)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立方體 60">
            <a:extLst>
              <a:ext uri="{FF2B5EF4-FFF2-40B4-BE49-F238E27FC236}">
                <a16:creationId xmlns:a16="http://schemas.microsoft.com/office/drawing/2014/main" id="{8E577FEE-96D3-4794-9E70-3A359FEEDE06}"/>
              </a:ext>
            </a:extLst>
          </p:cNvPr>
          <p:cNvSpPr/>
          <p:nvPr/>
        </p:nvSpPr>
        <p:spPr>
          <a:xfrm>
            <a:off x="4153137" y="4867832"/>
            <a:ext cx="1912251" cy="1680175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HAI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906569C-9ACB-467C-BB33-46DD6D4E103E}"/>
              </a:ext>
            </a:extLst>
          </p:cNvPr>
          <p:cNvSpPr/>
          <p:nvPr/>
        </p:nvSpPr>
        <p:spPr>
          <a:xfrm>
            <a:off x="5810373" y="5923292"/>
            <a:ext cx="1725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Region</a:t>
            </a:r>
          </a:p>
          <a:p>
            <a:pPr algn="ctr"/>
            <a:r>
              <a:rPr lang="en-US" altLang="zh-TW" sz="1200" dirty="0"/>
              <a:t>localization</a:t>
            </a:r>
            <a:endParaRPr lang="zh-TW" altLang="en-US" sz="12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5A3B09A7-94A2-41DC-9502-F1A0E00E176E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5166840" y="4735361"/>
            <a:ext cx="0" cy="372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9DB7D6FC-1158-4297-B2AD-482D9C8F47C5}"/>
              </a:ext>
            </a:extLst>
          </p:cNvPr>
          <p:cNvSpPr/>
          <p:nvPr/>
        </p:nvSpPr>
        <p:spPr>
          <a:xfrm>
            <a:off x="6358942" y="3174003"/>
            <a:ext cx="1525321" cy="67751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Local region proposals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流程圖: 接點 69">
            <a:extLst>
              <a:ext uri="{FF2B5EF4-FFF2-40B4-BE49-F238E27FC236}">
                <a16:creationId xmlns:a16="http://schemas.microsoft.com/office/drawing/2014/main" id="{499220ED-DF2B-433B-8039-B8118B766A3F}"/>
              </a:ext>
            </a:extLst>
          </p:cNvPr>
          <p:cNvSpPr/>
          <p:nvPr/>
        </p:nvSpPr>
        <p:spPr>
          <a:xfrm flipH="1" flipV="1">
            <a:off x="7384214" y="4581604"/>
            <a:ext cx="103213" cy="105724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1FDDCB71-A29F-4BF1-81EF-DAA34B8201F6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5826544" y="4634466"/>
            <a:ext cx="1660882" cy="1289274"/>
          </a:xfrm>
          <a:prstGeom prst="bentConnector3">
            <a:avLst>
              <a:gd name="adj1" fmla="val 12268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CF8209A-B2EC-4F17-A4A2-C608FBE13FB8}"/>
              </a:ext>
            </a:extLst>
          </p:cNvPr>
          <p:cNvSpPr/>
          <p:nvPr/>
        </p:nvSpPr>
        <p:spPr>
          <a:xfrm>
            <a:off x="5985557" y="4910669"/>
            <a:ext cx="134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Search termination</a:t>
            </a:r>
            <a:endParaRPr lang="zh-TW" altLang="en-US" sz="1200" dirty="0"/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7A4A3FD9-3F8B-4573-A526-9E6D87C07A59}"/>
              </a:ext>
            </a:extLst>
          </p:cNvPr>
          <p:cNvCxnSpPr>
            <a:cxnSpLocks/>
            <a:stCxn id="66" idx="2"/>
            <a:endCxn id="91" idx="3"/>
          </p:cNvCxnSpPr>
          <p:nvPr/>
        </p:nvCxnSpPr>
        <p:spPr>
          <a:xfrm rot="5400000">
            <a:off x="6104203" y="3426847"/>
            <a:ext cx="592730" cy="1442072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791B87BC-E2E1-45B5-B42A-1A1B68419FB0}"/>
              </a:ext>
            </a:extLst>
          </p:cNvPr>
          <p:cNvSpPr/>
          <p:nvPr/>
        </p:nvSpPr>
        <p:spPr>
          <a:xfrm>
            <a:off x="5917791" y="3948591"/>
            <a:ext cx="9722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Visited region</a:t>
            </a:r>
            <a:endParaRPr lang="zh-TW" altLang="en-US" sz="1200" dirty="0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22479ED0-3016-4741-BE9B-A3F23CE393FA}"/>
              </a:ext>
            </a:extLst>
          </p:cNvPr>
          <p:cNvGrpSpPr/>
          <p:nvPr/>
        </p:nvGrpSpPr>
        <p:grpSpPr>
          <a:xfrm>
            <a:off x="8779591" y="4234884"/>
            <a:ext cx="2753140" cy="1913918"/>
            <a:chOff x="8535557" y="4379205"/>
            <a:chExt cx="2818876" cy="2000349"/>
          </a:xfrm>
        </p:grpSpPr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AA06047A-B6B1-4CF5-8C10-C88AC7A64807}"/>
                </a:ext>
              </a:extLst>
            </p:cNvPr>
            <p:cNvGrpSpPr/>
            <p:nvPr/>
          </p:nvGrpSpPr>
          <p:grpSpPr>
            <a:xfrm>
              <a:off x="8538028" y="4379205"/>
              <a:ext cx="1206658" cy="567809"/>
              <a:chOff x="9153746" y="4487944"/>
              <a:chExt cx="1206658" cy="567809"/>
            </a:xfrm>
          </p:grpSpPr>
          <p:sp>
            <p:nvSpPr>
              <p:cNvPr id="149" name="平行四邊形 148">
                <a:extLst>
                  <a:ext uri="{FF2B5EF4-FFF2-40B4-BE49-F238E27FC236}">
                    <a16:creationId xmlns:a16="http://schemas.microsoft.com/office/drawing/2014/main" id="{359936EB-DB2F-4BE0-A749-049A2B99613B}"/>
                  </a:ext>
                </a:extLst>
              </p:cNvPr>
              <p:cNvSpPr/>
              <p:nvPr/>
            </p:nvSpPr>
            <p:spPr>
              <a:xfrm rot="16200000">
                <a:off x="9003697" y="4637993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>
                  <a:alpha val="20000"/>
                </a:schemeClr>
              </a:solidFill>
              <a:ln>
                <a:solidFill>
                  <a:schemeClr val="accent2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3907FD9-2EAD-4519-9240-6B42651138DC}"/>
                  </a:ext>
                </a:extLst>
              </p:cNvPr>
              <p:cNvSpPr/>
              <p:nvPr/>
            </p:nvSpPr>
            <p:spPr>
              <a:xfrm>
                <a:off x="9421457" y="4617959"/>
                <a:ext cx="938947" cy="289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alpha val="20000"/>
                      </a:schemeClr>
                    </a:solidFill>
                  </a:rPr>
                  <a:t>Conv layer</a:t>
                </a:r>
                <a:endParaRPr lang="zh-TW" altLang="en-US" sz="12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335577D6-19B8-416A-AB9A-CB2259F8A8C9}"/>
                </a:ext>
              </a:extLst>
            </p:cNvPr>
            <p:cNvGrpSpPr/>
            <p:nvPr/>
          </p:nvGrpSpPr>
          <p:grpSpPr>
            <a:xfrm>
              <a:off x="8535557" y="5095476"/>
              <a:ext cx="1058127" cy="567809"/>
              <a:chOff x="9151275" y="5204215"/>
              <a:chExt cx="1058127" cy="567809"/>
            </a:xfrm>
          </p:grpSpPr>
          <p:sp>
            <p:nvSpPr>
              <p:cNvPr id="147" name="平行四邊形 146">
                <a:extLst>
                  <a:ext uri="{FF2B5EF4-FFF2-40B4-BE49-F238E27FC236}">
                    <a16:creationId xmlns:a16="http://schemas.microsoft.com/office/drawing/2014/main" id="{83CB6BFA-E10F-4220-805E-1FE1BF705048}"/>
                  </a:ext>
                </a:extLst>
              </p:cNvPr>
              <p:cNvSpPr/>
              <p:nvPr/>
            </p:nvSpPr>
            <p:spPr>
              <a:xfrm rot="16200000">
                <a:off x="9001226" y="5354264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>
                  <a:alpha val="20000"/>
                </a:schemeClr>
              </a:solidFill>
              <a:ln>
                <a:solidFill>
                  <a:schemeClr val="accent2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04E227D9-3F3C-4ED0-9265-9C9409950F53}"/>
                  </a:ext>
                </a:extLst>
              </p:cNvPr>
              <p:cNvSpPr/>
              <p:nvPr/>
            </p:nvSpPr>
            <p:spPr>
              <a:xfrm>
                <a:off x="9418986" y="5334230"/>
                <a:ext cx="790416" cy="289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alpha val="20000"/>
                      </a:schemeClr>
                    </a:solidFill>
                  </a:rPr>
                  <a:t>FC layer</a:t>
                </a:r>
                <a:endParaRPr lang="zh-TW" altLang="en-US" sz="12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9D07D39B-011C-4BA5-8832-C1319BAC45A3}"/>
                </a:ext>
              </a:extLst>
            </p:cNvPr>
            <p:cNvGrpSpPr/>
            <p:nvPr/>
          </p:nvGrpSpPr>
          <p:grpSpPr>
            <a:xfrm>
              <a:off x="8540541" y="5811745"/>
              <a:ext cx="1288035" cy="567809"/>
              <a:chOff x="9156259" y="5920484"/>
              <a:chExt cx="1288035" cy="567809"/>
            </a:xfrm>
          </p:grpSpPr>
          <p:sp>
            <p:nvSpPr>
              <p:cNvPr id="145" name="平行四邊形 144">
                <a:extLst>
                  <a:ext uri="{FF2B5EF4-FFF2-40B4-BE49-F238E27FC236}">
                    <a16:creationId xmlns:a16="http://schemas.microsoft.com/office/drawing/2014/main" id="{67B763A3-20F3-459B-A323-6034609DA121}"/>
                  </a:ext>
                </a:extLst>
              </p:cNvPr>
              <p:cNvSpPr/>
              <p:nvPr/>
            </p:nvSpPr>
            <p:spPr>
              <a:xfrm rot="16200000">
                <a:off x="9006210" y="6070533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2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7429C507-8F5D-4873-90D1-9CC157D81B75}"/>
                  </a:ext>
                </a:extLst>
              </p:cNvPr>
              <p:cNvSpPr/>
              <p:nvPr/>
            </p:nvSpPr>
            <p:spPr>
              <a:xfrm>
                <a:off x="9418986" y="5965073"/>
                <a:ext cx="1025308" cy="482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alpha val="20000"/>
                      </a:schemeClr>
                    </a:solidFill>
                  </a:rPr>
                  <a:t>Conv or FC layer</a:t>
                </a:r>
                <a:endParaRPr lang="zh-TW" altLang="en-US" sz="12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0ADD91AA-6EB9-41A4-AF3D-425A6A5B5A3B}"/>
                </a:ext>
              </a:extLst>
            </p:cNvPr>
            <p:cNvGrpSpPr/>
            <p:nvPr/>
          </p:nvGrpSpPr>
          <p:grpSpPr>
            <a:xfrm>
              <a:off x="10039904" y="4509153"/>
              <a:ext cx="1314529" cy="289509"/>
              <a:chOff x="10185364" y="4504671"/>
              <a:chExt cx="1314529" cy="289509"/>
            </a:xfrm>
          </p:grpSpPr>
          <p:sp>
            <p:nvSpPr>
              <p:cNvPr id="143" name="流程圖: 接點 142">
                <a:extLst>
                  <a:ext uri="{FF2B5EF4-FFF2-40B4-BE49-F238E27FC236}">
                    <a16:creationId xmlns:a16="http://schemas.microsoft.com/office/drawing/2014/main" id="{32F2A719-7A44-4A71-B182-2FA9C195B6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5364" y="4548601"/>
                <a:ext cx="177523" cy="177496"/>
              </a:xfrm>
              <a:prstGeom prst="flowChartConnector">
                <a:avLst/>
              </a:prstGeom>
              <a:noFill/>
              <a:ln w="19050">
                <a:solidFill>
                  <a:schemeClr val="accent2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alpha val="20000"/>
                      </a:schemeClr>
                    </a:solidFill>
                  </a:rPr>
                  <a:t>+</a:t>
                </a:r>
                <a:endParaRPr lang="zh-TW" altLang="en-US" sz="12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1E29DEED-0FA7-4674-8C04-1EE21C2315AD}"/>
                  </a:ext>
                </a:extLst>
              </p:cNvPr>
              <p:cNvSpPr/>
              <p:nvPr/>
            </p:nvSpPr>
            <p:spPr>
              <a:xfrm>
                <a:off x="10335381" y="4504671"/>
                <a:ext cx="1164512" cy="28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tx1">
                        <a:alpha val="20000"/>
                      </a:schemeClr>
                    </a:solidFill>
                  </a:rPr>
                  <a:t>Concatenate</a:t>
                </a:r>
                <a:endParaRPr lang="zh-TW" altLang="en-US" sz="12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p:grpSp>
      </p:grpSp>
      <p:cxnSp>
        <p:nvCxnSpPr>
          <p:cNvPr id="76" name="肘形接點 2">
            <a:extLst>
              <a:ext uri="{FF2B5EF4-FFF2-40B4-BE49-F238E27FC236}">
                <a16:creationId xmlns:a16="http://schemas.microsoft.com/office/drawing/2014/main" id="{7B1469AD-ED59-480B-A6FB-5585B21A87D0}"/>
              </a:ext>
            </a:extLst>
          </p:cNvPr>
          <p:cNvCxnSpPr>
            <a:cxnSpLocks/>
            <a:endCxn id="70" idx="0"/>
          </p:cNvCxnSpPr>
          <p:nvPr/>
        </p:nvCxnSpPr>
        <p:spPr>
          <a:xfrm flipV="1">
            <a:off x="5826544" y="4687328"/>
            <a:ext cx="1609276" cy="736697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63C8851-24AA-4ABA-A018-B4F7FCA22612}"/>
              </a:ext>
            </a:extLst>
          </p:cNvPr>
          <p:cNvSpPr/>
          <p:nvPr/>
        </p:nvSpPr>
        <p:spPr>
          <a:xfrm>
            <a:off x="534148" y="2690001"/>
            <a:ext cx="640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alpha val="20000"/>
                  </a:schemeClr>
                </a:solidFill>
              </a:rPr>
              <a:t>Image</a:t>
            </a:r>
            <a:endParaRPr lang="zh-TW" altLang="en-US" sz="1200" dirty="0">
              <a:solidFill>
                <a:schemeClr val="tx1">
                  <a:alpha val="20000"/>
                </a:schemeClr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E3A7D9C-AB7A-4975-B3A0-46CB6B2AD6EF}"/>
              </a:ext>
            </a:extLst>
          </p:cNvPr>
          <p:cNvCxnSpPr>
            <a:cxnSpLocks/>
            <a:stCxn id="77" idx="3"/>
            <a:endCxn id="133" idx="0"/>
          </p:cNvCxnSpPr>
          <p:nvPr/>
        </p:nvCxnSpPr>
        <p:spPr>
          <a:xfrm flipV="1">
            <a:off x="1174493" y="2822517"/>
            <a:ext cx="406668" cy="5984"/>
          </a:xfrm>
          <a:prstGeom prst="straightConnector1">
            <a:avLst/>
          </a:prstGeom>
          <a:ln w="1905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A8A32E52-37CE-4525-9D8A-66AF0ED40FA1}"/>
              </a:ext>
            </a:extLst>
          </p:cNvPr>
          <p:cNvSpPr/>
          <p:nvPr/>
        </p:nvSpPr>
        <p:spPr>
          <a:xfrm>
            <a:off x="5119020" y="1153110"/>
            <a:ext cx="1382705" cy="3509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>
                    <a:alpha val="20000"/>
                  </a:srgbClr>
                </a:solidFill>
              </a:rPr>
              <a:t>RPN</a:t>
            </a:r>
            <a:endParaRPr lang="zh-TW" altLang="en-US" sz="2000" dirty="0">
              <a:solidFill>
                <a:srgbClr val="FF0000">
                  <a:alpha val="20000"/>
                </a:srgb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7EE2200-7358-4036-AC8A-4F2C9A1C26C8}"/>
              </a:ext>
            </a:extLst>
          </p:cNvPr>
          <p:cNvSpPr/>
          <p:nvPr/>
        </p:nvSpPr>
        <p:spPr>
          <a:xfrm>
            <a:off x="3967442" y="3005974"/>
            <a:ext cx="4076022" cy="3674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48D362F-97F8-44FC-8F23-8FA10A0ACF9F}"/>
              </a:ext>
            </a:extLst>
          </p:cNvPr>
          <p:cNvSpPr/>
          <p:nvPr/>
        </p:nvSpPr>
        <p:spPr>
          <a:xfrm>
            <a:off x="2049082" y="4456164"/>
            <a:ext cx="2001346" cy="9280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Hybrid Attention Interface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C7B2928-51C4-4385-BDB8-EF2F271A85C3}"/>
              </a:ext>
            </a:extLst>
          </p:cNvPr>
          <p:cNvSpPr/>
          <p:nvPr/>
        </p:nvSpPr>
        <p:spPr>
          <a:xfrm>
            <a:off x="8778047" y="1119862"/>
            <a:ext cx="1182476" cy="3402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>
                    <a:alpha val="20000"/>
                  </a:srgbClr>
                </a:solidFill>
              </a:rPr>
              <a:t>Detector</a:t>
            </a:r>
            <a:endParaRPr lang="zh-TW" altLang="en-US" sz="2000" dirty="0">
              <a:solidFill>
                <a:srgbClr val="FF0000">
                  <a:alpha val="20000"/>
                </a:srgbClr>
              </a:solidFill>
            </a:endParaRPr>
          </a:p>
        </p:txBody>
      </p:sp>
      <p:sp>
        <p:nvSpPr>
          <p:cNvPr id="83" name="流程圖: 接點 82">
            <a:extLst>
              <a:ext uri="{FF2B5EF4-FFF2-40B4-BE49-F238E27FC236}">
                <a16:creationId xmlns:a16="http://schemas.microsoft.com/office/drawing/2014/main" id="{DDD88AD8-9796-4F8A-90AB-55FBBF2E2EE4}"/>
              </a:ext>
            </a:extLst>
          </p:cNvPr>
          <p:cNvSpPr>
            <a:spLocks noChangeAspect="1"/>
          </p:cNvSpPr>
          <p:nvPr/>
        </p:nvSpPr>
        <p:spPr>
          <a:xfrm>
            <a:off x="4124625" y="2737568"/>
            <a:ext cx="173383" cy="169827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+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78B360D8-70A6-4EC0-9FED-C7C01E78112E}"/>
              </a:ext>
            </a:extLst>
          </p:cNvPr>
          <p:cNvCxnSpPr>
            <a:cxnSpLocks/>
            <a:stCxn id="129" idx="4"/>
            <a:endCxn id="134" idx="0"/>
          </p:cNvCxnSpPr>
          <p:nvPr/>
        </p:nvCxnSpPr>
        <p:spPr>
          <a:xfrm flipV="1">
            <a:off x="2772298" y="1303108"/>
            <a:ext cx="1959135" cy="1520990"/>
          </a:xfrm>
          <a:prstGeom prst="bentConnector4">
            <a:avLst>
              <a:gd name="adj1" fmla="val 41043"/>
              <a:gd name="adj2" fmla="val 114993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D307FC5B-F68E-49CF-A637-537C4B948C27}"/>
              </a:ext>
            </a:extLst>
          </p:cNvPr>
          <p:cNvCxnSpPr>
            <a:cxnSpLocks/>
            <a:stCxn id="83" idx="4"/>
            <a:endCxn id="91" idx="1"/>
          </p:cNvCxnSpPr>
          <p:nvPr/>
        </p:nvCxnSpPr>
        <p:spPr>
          <a:xfrm rot="16200000" flipH="1">
            <a:off x="3664306" y="3454405"/>
            <a:ext cx="1536854" cy="442832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59C57C5-3935-4C6B-A596-B7D0DCDF4DDC}"/>
              </a:ext>
            </a:extLst>
          </p:cNvPr>
          <p:cNvGrpSpPr/>
          <p:nvPr/>
        </p:nvGrpSpPr>
        <p:grpSpPr>
          <a:xfrm rot="5400000">
            <a:off x="4197346" y="973535"/>
            <a:ext cx="882213" cy="1541358"/>
            <a:chOff x="4981781" y="965366"/>
            <a:chExt cx="766072" cy="1271967"/>
          </a:xfrm>
        </p:grpSpPr>
        <p:sp>
          <p:nvSpPr>
            <p:cNvPr id="134" name="平行四邊形 133">
              <a:extLst>
                <a:ext uri="{FF2B5EF4-FFF2-40B4-BE49-F238E27FC236}">
                  <a16:creationId xmlns:a16="http://schemas.microsoft.com/office/drawing/2014/main" id="{10605047-AD01-44AF-B573-6A2ED04D9536}"/>
                </a:ext>
              </a:extLst>
            </p:cNvPr>
            <p:cNvSpPr/>
            <p:nvPr/>
          </p:nvSpPr>
          <p:spPr>
            <a:xfrm rot="16200000">
              <a:off x="4831732" y="1390765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5" name="平行四邊形 134">
              <a:extLst>
                <a:ext uri="{FF2B5EF4-FFF2-40B4-BE49-F238E27FC236}">
                  <a16:creationId xmlns:a16="http://schemas.microsoft.com/office/drawing/2014/main" id="{37EF429D-04E0-424E-93AD-A2487B9CB8B4}"/>
                </a:ext>
              </a:extLst>
            </p:cNvPr>
            <p:cNvSpPr/>
            <p:nvPr/>
          </p:nvSpPr>
          <p:spPr>
            <a:xfrm rot="16200000">
              <a:off x="5330093" y="1819573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6" name="平行四邊形 135">
              <a:extLst>
                <a:ext uri="{FF2B5EF4-FFF2-40B4-BE49-F238E27FC236}">
                  <a16:creationId xmlns:a16="http://schemas.microsoft.com/office/drawing/2014/main" id="{B8B3F995-4641-40BF-8A1E-22218ABC4400}"/>
                </a:ext>
              </a:extLst>
            </p:cNvPr>
            <p:cNvSpPr/>
            <p:nvPr/>
          </p:nvSpPr>
          <p:spPr>
            <a:xfrm rot="16200000">
              <a:off x="5324626" y="1115415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  <p:cxnSp>
          <p:nvCxnSpPr>
            <p:cNvPr id="137" name="直線單箭頭接點 136">
              <a:extLst>
                <a:ext uri="{FF2B5EF4-FFF2-40B4-BE49-F238E27FC236}">
                  <a16:creationId xmlns:a16="http://schemas.microsoft.com/office/drawing/2014/main" id="{1DEE63E8-3FED-460E-8779-623A0CA4E29E}"/>
                </a:ext>
              </a:extLst>
            </p:cNvPr>
            <p:cNvCxnSpPr>
              <a:cxnSpLocks/>
              <a:stCxn id="134" idx="3"/>
              <a:endCxn id="136" idx="1"/>
            </p:cNvCxnSpPr>
            <p:nvPr/>
          </p:nvCxnSpPr>
          <p:spPr>
            <a:xfrm flipV="1">
              <a:off x="5249492" y="1193115"/>
              <a:ext cx="225183" cy="387661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F635D98F-3C51-4DDC-89BD-65B42FACF48C}"/>
                </a:ext>
              </a:extLst>
            </p:cNvPr>
            <p:cNvCxnSpPr>
              <a:cxnSpLocks/>
              <a:stCxn id="134" idx="3"/>
              <a:endCxn id="135" idx="0"/>
            </p:cNvCxnSpPr>
            <p:nvPr/>
          </p:nvCxnSpPr>
          <p:spPr>
            <a:xfrm>
              <a:off x="5249492" y="1580776"/>
              <a:ext cx="230650" cy="372652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1A8D897A-FC7D-48E7-9E9E-A61C411F3E7A}"/>
              </a:ext>
            </a:extLst>
          </p:cNvPr>
          <p:cNvSpPr/>
          <p:nvPr/>
        </p:nvSpPr>
        <p:spPr>
          <a:xfrm>
            <a:off x="3762978" y="950115"/>
            <a:ext cx="1750389" cy="1332657"/>
          </a:xfrm>
          <a:prstGeom prst="rect">
            <a:avLst/>
          </a:prstGeom>
          <a:noFill/>
          <a:ln w="28575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36C9749E-DCF9-4C1B-B01A-39B63B316931}"/>
              </a:ext>
            </a:extLst>
          </p:cNvPr>
          <p:cNvGrpSpPr/>
          <p:nvPr/>
        </p:nvGrpSpPr>
        <p:grpSpPr>
          <a:xfrm>
            <a:off x="1581161" y="2385313"/>
            <a:ext cx="1191137" cy="875991"/>
            <a:chOff x="3365835" y="2389292"/>
            <a:chExt cx="900982" cy="568836"/>
          </a:xfrm>
        </p:grpSpPr>
        <p:sp>
          <p:nvSpPr>
            <p:cNvPr id="129" name="平行四邊形 128">
              <a:extLst>
                <a:ext uri="{FF2B5EF4-FFF2-40B4-BE49-F238E27FC236}">
                  <a16:creationId xmlns:a16="http://schemas.microsoft.com/office/drawing/2014/main" id="{643ACB0F-A30E-49CD-8DC5-1B5EEFC68A34}"/>
                </a:ext>
              </a:extLst>
            </p:cNvPr>
            <p:cNvSpPr/>
            <p:nvPr/>
          </p:nvSpPr>
          <p:spPr>
            <a:xfrm rot="16200000">
              <a:off x="3849057" y="2540368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bg2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0" name="平行四邊形 129">
              <a:extLst>
                <a:ext uri="{FF2B5EF4-FFF2-40B4-BE49-F238E27FC236}">
                  <a16:creationId xmlns:a16="http://schemas.microsoft.com/office/drawing/2014/main" id="{B5840662-E478-452D-A410-F0A0520DAA1D}"/>
                </a:ext>
              </a:extLst>
            </p:cNvPr>
            <p:cNvSpPr/>
            <p:nvPr/>
          </p:nvSpPr>
          <p:spPr>
            <a:xfrm rot="16200000">
              <a:off x="3690924" y="2539341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bg2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1" name="平行四邊形 130">
              <a:extLst>
                <a:ext uri="{FF2B5EF4-FFF2-40B4-BE49-F238E27FC236}">
                  <a16:creationId xmlns:a16="http://schemas.microsoft.com/office/drawing/2014/main" id="{CBD4EFF3-1EC5-45C2-8720-921F49FBA3A7}"/>
                </a:ext>
              </a:extLst>
            </p:cNvPr>
            <p:cNvSpPr/>
            <p:nvPr/>
          </p:nvSpPr>
          <p:spPr>
            <a:xfrm rot="16200000">
              <a:off x="3534819" y="2539341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bg2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2" name="平行四邊形 131">
              <a:extLst>
                <a:ext uri="{FF2B5EF4-FFF2-40B4-BE49-F238E27FC236}">
                  <a16:creationId xmlns:a16="http://schemas.microsoft.com/office/drawing/2014/main" id="{3B361F72-ADB9-44EB-B1A5-9C2454BA40A7}"/>
                </a:ext>
              </a:extLst>
            </p:cNvPr>
            <p:cNvSpPr/>
            <p:nvPr/>
          </p:nvSpPr>
          <p:spPr>
            <a:xfrm rot="16200000">
              <a:off x="3377484" y="2539341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bg2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3" name="平行四邊形 132">
              <a:extLst>
                <a:ext uri="{FF2B5EF4-FFF2-40B4-BE49-F238E27FC236}">
                  <a16:creationId xmlns:a16="http://schemas.microsoft.com/office/drawing/2014/main" id="{3D2F7E17-CA6F-412F-9E66-9C154A2C3261}"/>
                </a:ext>
              </a:extLst>
            </p:cNvPr>
            <p:cNvSpPr/>
            <p:nvPr/>
          </p:nvSpPr>
          <p:spPr>
            <a:xfrm rot="16200000">
              <a:off x="3215786" y="2539341"/>
              <a:ext cx="567809" cy="267711"/>
            </a:xfrm>
            <a:prstGeom prst="parallelogram">
              <a:avLst>
                <a:gd name="adj" fmla="val 41952"/>
              </a:avLst>
            </a:prstGeom>
            <a:solidFill>
              <a:schemeClr val="accent2">
                <a:alpha val="20000"/>
              </a:schemeClr>
            </a:solidFill>
            <a:ln>
              <a:solidFill>
                <a:schemeClr val="bg2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0341492-5A08-4F38-BB24-C17073711629}"/>
              </a:ext>
            </a:extLst>
          </p:cNvPr>
          <p:cNvGrpSpPr/>
          <p:nvPr/>
        </p:nvGrpSpPr>
        <p:grpSpPr>
          <a:xfrm>
            <a:off x="7612218" y="1460076"/>
            <a:ext cx="4045631" cy="2249822"/>
            <a:chOff x="6743850" y="1076161"/>
            <a:chExt cx="4142228" cy="2351422"/>
          </a:xfrm>
        </p:grpSpPr>
        <p:cxnSp>
          <p:nvCxnSpPr>
            <p:cNvPr id="114" name="接點: 肘形 113">
              <a:extLst>
                <a:ext uri="{FF2B5EF4-FFF2-40B4-BE49-F238E27FC236}">
                  <a16:creationId xmlns:a16="http://schemas.microsoft.com/office/drawing/2014/main" id="{9A58DE3D-B034-4AB6-AE4B-94389037C34A}"/>
                </a:ext>
              </a:extLst>
            </p:cNvPr>
            <p:cNvCxnSpPr>
              <a:cxnSpLocks/>
              <a:stCxn id="66" idx="3"/>
              <a:endCxn id="125" idx="2"/>
            </p:cNvCxnSpPr>
            <p:nvPr/>
          </p:nvCxnSpPr>
          <p:spPr>
            <a:xfrm flipV="1">
              <a:off x="7022391" y="2384279"/>
              <a:ext cx="273139" cy="837264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0D071C06-3B9A-4E16-B39B-95FF50E698E9}"/>
                </a:ext>
              </a:extLst>
            </p:cNvPr>
            <p:cNvSpPr/>
            <p:nvPr/>
          </p:nvSpPr>
          <p:spPr>
            <a:xfrm>
              <a:off x="9624139" y="1526436"/>
              <a:ext cx="1261939" cy="63633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Bounding box regression</a:t>
              </a:r>
              <a:endParaRPr lang="zh-TW" altLang="en-US" sz="1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E7347281-2674-4D21-B3D8-6BCE7FE81E56}"/>
                </a:ext>
              </a:extLst>
            </p:cNvPr>
            <p:cNvSpPr/>
            <p:nvPr/>
          </p:nvSpPr>
          <p:spPr>
            <a:xfrm>
              <a:off x="9665741" y="2627282"/>
              <a:ext cx="1178733" cy="63633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>
                      <a:alpha val="20000"/>
                    </a:schemeClr>
                  </a:solidFill>
                </a:rPr>
                <a:t>Bounding box classification</a:t>
              </a:r>
              <a:endParaRPr lang="zh-TW" altLang="en-US" sz="1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18" name="平行四邊形 117">
              <a:extLst>
                <a:ext uri="{FF2B5EF4-FFF2-40B4-BE49-F238E27FC236}">
                  <a16:creationId xmlns:a16="http://schemas.microsoft.com/office/drawing/2014/main" id="{93CC65CB-119E-4077-B992-A5858D8ADE1B}"/>
                </a:ext>
              </a:extLst>
            </p:cNvPr>
            <p:cNvSpPr/>
            <p:nvPr/>
          </p:nvSpPr>
          <p:spPr>
            <a:xfrm rot="16200000">
              <a:off x="8602386" y="1548434"/>
              <a:ext cx="904352" cy="416375"/>
            </a:xfrm>
            <a:prstGeom prst="parallelogram">
              <a:avLst>
                <a:gd name="adj" fmla="val 41952"/>
              </a:avLst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7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9" name="平行四邊形 118">
              <a:extLst>
                <a:ext uri="{FF2B5EF4-FFF2-40B4-BE49-F238E27FC236}">
                  <a16:creationId xmlns:a16="http://schemas.microsoft.com/office/drawing/2014/main" id="{6DB28813-8CB9-40BF-9021-DAF7CA1DDDA6}"/>
                </a:ext>
              </a:extLst>
            </p:cNvPr>
            <p:cNvSpPr/>
            <p:nvPr/>
          </p:nvSpPr>
          <p:spPr>
            <a:xfrm rot="16200000">
              <a:off x="8589202" y="2647965"/>
              <a:ext cx="909869" cy="416377"/>
            </a:xfrm>
            <a:prstGeom prst="parallelogram">
              <a:avLst>
                <a:gd name="adj" fmla="val 41952"/>
              </a:avLst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7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BD132C1C-CCF7-420C-8F1B-34409C0B374C}"/>
                </a:ext>
              </a:extLst>
            </p:cNvPr>
            <p:cNvCxnSpPr>
              <a:cxnSpLocks/>
              <a:stCxn id="127" idx="3"/>
              <a:endCxn id="118" idx="1"/>
            </p:cNvCxnSpPr>
            <p:nvPr/>
          </p:nvCxnSpPr>
          <p:spPr>
            <a:xfrm flipV="1">
              <a:off x="8626781" y="1669283"/>
              <a:ext cx="219594" cy="615442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>
              <a:extLst>
                <a:ext uri="{FF2B5EF4-FFF2-40B4-BE49-F238E27FC236}">
                  <a16:creationId xmlns:a16="http://schemas.microsoft.com/office/drawing/2014/main" id="{B6D6A8BD-D2E9-43BE-AFD6-F725BDF3D0CE}"/>
                </a:ext>
              </a:extLst>
            </p:cNvPr>
            <p:cNvCxnSpPr>
              <a:cxnSpLocks/>
              <a:stCxn id="127" idx="3"/>
              <a:endCxn id="119" idx="0"/>
            </p:cNvCxnSpPr>
            <p:nvPr/>
          </p:nvCxnSpPr>
          <p:spPr>
            <a:xfrm>
              <a:off x="8626781" y="2284725"/>
              <a:ext cx="209167" cy="571428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>
              <a:extLst>
                <a:ext uri="{FF2B5EF4-FFF2-40B4-BE49-F238E27FC236}">
                  <a16:creationId xmlns:a16="http://schemas.microsoft.com/office/drawing/2014/main" id="{A25843C2-D801-41B1-AE54-BF3C9A5D8F1C}"/>
                </a:ext>
              </a:extLst>
            </p:cNvPr>
            <p:cNvCxnSpPr>
              <a:cxnSpLocks/>
              <a:stCxn id="119" idx="3"/>
              <a:endCxn id="117" idx="1"/>
            </p:cNvCxnSpPr>
            <p:nvPr/>
          </p:nvCxnSpPr>
          <p:spPr>
            <a:xfrm>
              <a:off x="9252325" y="2942267"/>
              <a:ext cx="413416" cy="3183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>
              <a:extLst>
                <a:ext uri="{FF2B5EF4-FFF2-40B4-BE49-F238E27FC236}">
                  <a16:creationId xmlns:a16="http://schemas.microsoft.com/office/drawing/2014/main" id="{5B598653-7A5C-4B0E-88E8-F46F269A6EF0}"/>
                </a:ext>
              </a:extLst>
            </p:cNvPr>
            <p:cNvCxnSpPr>
              <a:cxnSpLocks/>
              <a:stCxn id="118" idx="3"/>
              <a:endCxn id="115" idx="1"/>
            </p:cNvCxnSpPr>
            <p:nvPr/>
          </p:nvCxnSpPr>
          <p:spPr>
            <a:xfrm>
              <a:off x="9262750" y="1842734"/>
              <a:ext cx="361389" cy="1870"/>
            </a:xfrm>
            <a:prstGeom prst="straightConnector1">
              <a:avLst/>
            </a:prstGeom>
            <a:ln w="19050">
              <a:solidFill>
                <a:schemeClr val="accent1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B2C7552-825C-40E4-8188-C8022A9C2596}"/>
                </a:ext>
              </a:extLst>
            </p:cNvPr>
            <p:cNvSpPr/>
            <p:nvPr/>
          </p:nvSpPr>
          <p:spPr>
            <a:xfrm>
              <a:off x="7910111" y="1076161"/>
              <a:ext cx="2944098" cy="2351422"/>
            </a:xfrm>
            <a:prstGeom prst="rect">
              <a:avLst/>
            </a:prstGeom>
            <a:noFill/>
            <a:ln w="28575"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316FAC32-4A07-46FE-B5DC-544C6D1F4B34}"/>
                </a:ext>
              </a:extLst>
            </p:cNvPr>
            <p:cNvSpPr/>
            <p:nvPr/>
          </p:nvSpPr>
          <p:spPr>
            <a:xfrm>
              <a:off x="6743850" y="2030436"/>
              <a:ext cx="1103358" cy="35384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solidFill>
                <a:schemeClr val="accent6">
                  <a:lumMod val="75000"/>
                  <a:alpha val="2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>
                      <a:alpha val="20000"/>
                    </a:schemeClr>
                  </a:solidFill>
                </a:rPr>
                <a:t>RoI Align</a:t>
              </a:r>
              <a:endParaRPr lang="zh-TW" altLang="en-US" sz="16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E795BFA7-9A5B-4C93-B9AE-617FB453FEE7}"/>
                </a:ext>
              </a:extLst>
            </p:cNvPr>
            <p:cNvGrpSpPr/>
            <p:nvPr/>
          </p:nvGrpSpPr>
          <p:grpSpPr>
            <a:xfrm>
              <a:off x="8051113" y="1747307"/>
              <a:ext cx="575668" cy="913898"/>
              <a:chOff x="8138154" y="2082898"/>
              <a:chExt cx="425764" cy="573511"/>
            </a:xfrm>
          </p:grpSpPr>
          <p:sp>
            <p:nvSpPr>
              <p:cNvPr id="127" name="平行四邊形 126">
                <a:extLst>
                  <a:ext uri="{FF2B5EF4-FFF2-40B4-BE49-F238E27FC236}">
                    <a16:creationId xmlns:a16="http://schemas.microsoft.com/office/drawing/2014/main" id="{0D52B0B2-D0B5-4BF6-B0DC-6CBD4876D812}"/>
                  </a:ext>
                </a:extLst>
              </p:cNvPr>
              <p:cNvSpPr/>
              <p:nvPr/>
            </p:nvSpPr>
            <p:spPr>
              <a:xfrm rot="16200000">
                <a:off x="8146158" y="2238649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5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28" name="平行四邊形 127">
                <a:extLst>
                  <a:ext uri="{FF2B5EF4-FFF2-40B4-BE49-F238E27FC236}">
                    <a16:creationId xmlns:a16="http://schemas.microsoft.com/office/drawing/2014/main" id="{CFB3C4FF-BAC4-494B-8A1D-8B5EBAC75BFE}"/>
                  </a:ext>
                </a:extLst>
              </p:cNvPr>
              <p:cNvSpPr/>
              <p:nvPr/>
            </p:nvSpPr>
            <p:spPr>
              <a:xfrm rot="16200000">
                <a:off x="7988105" y="223294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5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</p:grp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99553ADA-0637-4F8A-AADE-8DC8CD22F594}"/>
              </a:ext>
            </a:extLst>
          </p:cNvPr>
          <p:cNvSpPr/>
          <p:nvPr/>
        </p:nvSpPr>
        <p:spPr>
          <a:xfrm>
            <a:off x="1630833" y="1729077"/>
            <a:ext cx="1091794" cy="65954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>
                    <a:alpha val="20000"/>
                  </a:schemeClr>
                </a:solidFill>
              </a:rPr>
              <a:t>Feature extractor</a:t>
            </a:r>
            <a:endParaRPr lang="zh-TW" altLang="en-US" sz="16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EDAB09D-787E-4378-A0AE-258D163AE3CB}"/>
              </a:ext>
            </a:extLst>
          </p:cNvPr>
          <p:cNvSpPr/>
          <p:nvPr/>
        </p:nvSpPr>
        <p:spPr>
          <a:xfrm>
            <a:off x="4654148" y="4153135"/>
            <a:ext cx="1025383" cy="582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Masked state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EEE6F38E-B0A4-4A24-B4FF-3B8FB5734AB0}"/>
              </a:ext>
            </a:extLst>
          </p:cNvPr>
          <p:cNvCxnSpPr>
            <a:cxnSpLocks/>
            <a:stCxn id="125" idx="3"/>
            <a:endCxn id="128" idx="0"/>
          </p:cNvCxnSpPr>
          <p:nvPr/>
        </p:nvCxnSpPr>
        <p:spPr>
          <a:xfrm flipV="1">
            <a:off x="8689846" y="2535081"/>
            <a:ext cx="199150" cy="7315"/>
          </a:xfrm>
          <a:prstGeom prst="straightConnector1">
            <a:avLst/>
          </a:prstGeom>
          <a:ln w="1905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F5BCFA7-4983-472C-8768-EB22A6EC7AEB}"/>
              </a:ext>
            </a:extLst>
          </p:cNvPr>
          <p:cNvCxnSpPr>
            <a:cxnSpLocks/>
            <a:stCxn id="129" idx="4"/>
            <a:endCxn id="83" idx="2"/>
          </p:cNvCxnSpPr>
          <p:nvPr/>
        </p:nvCxnSpPr>
        <p:spPr>
          <a:xfrm flipV="1">
            <a:off x="2772298" y="2822481"/>
            <a:ext cx="1352327" cy="16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3C36059A-BA6C-4A5F-92E9-5D22FEDCFBB3}"/>
              </a:ext>
            </a:extLst>
          </p:cNvPr>
          <p:cNvCxnSpPr>
            <a:cxnSpLocks/>
            <a:stCxn id="70" idx="4"/>
            <a:endCxn id="103" idx="2"/>
          </p:cNvCxnSpPr>
          <p:nvPr/>
        </p:nvCxnSpPr>
        <p:spPr>
          <a:xfrm flipV="1">
            <a:off x="7435820" y="3851518"/>
            <a:ext cx="0" cy="7300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E4A4C6E7-87AB-45B8-9D36-5F0A33DDFD10}"/>
              </a:ext>
            </a:extLst>
          </p:cNvPr>
          <p:cNvCxnSpPr>
            <a:cxnSpLocks/>
            <a:stCxn id="136" idx="4"/>
            <a:endCxn id="83" idx="6"/>
          </p:cNvCxnSpPr>
          <p:nvPr/>
        </p:nvCxnSpPr>
        <p:spPr>
          <a:xfrm rot="5400000">
            <a:off x="4359826" y="2117208"/>
            <a:ext cx="643456" cy="767091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443142B2-2A54-4564-95C3-EE5D11C2F083}"/>
              </a:ext>
            </a:extLst>
          </p:cNvPr>
          <p:cNvCxnSpPr>
            <a:cxnSpLocks/>
            <a:stCxn id="135" idx="4"/>
            <a:endCxn id="83" idx="0"/>
          </p:cNvCxnSpPr>
          <p:nvPr/>
        </p:nvCxnSpPr>
        <p:spPr>
          <a:xfrm flipH="1">
            <a:off x="4211317" y="2185321"/>
            <a:ext cx="490" cy="55224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10A8FF5E-EC82-4FD8-98AF-30E6758A9FD8}"/>
              </a:ext>
            </a:extLst>
          </p:cNvPr>
          <p:cNvCxnSpPr>
            <a:cxnSpLocks/>
            <a:stCxn id="112" idx="2"/>
            <a:endCxn id="100" idx="0"/>
          </p:cNvCxnSpPr>
          <p:nvPr/>
        </p:nvCxnSpPr>
        <p:spPr>
          <a:xfrm rot="16200000" flipH="1">
            <a:off x="5519357" y="2106411"/>
            <a:ext cx="702328" cy="1445375"/>
          </a:xfrm>
          <a:prstGeom prst="bentConnector3">
            <a:avLst>
              <a:gd name="adj1" fmla="val 172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FA9C1F69-B7ED-4BBC-B003-841B2DF1DDDC}"/>
              </a:ext>
            </a:extLst>
          </p:cNvPr>
          <p:cNvCxnSpPr>
            <a:cxnSpLocks/>
            <a:stCxn id="99" idx="3"/>
            <a:endCxn id="66" idx="0"/>
          </p:cNvCxnSpPr>
          <p:nvPr/>
        </p:nvCxnSpPr>
        <p:spPr>
          <a:xfrm>
            <a:off x="3569461" y="1077422"/>
            <a:ext cx="3552142" cy="209658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59088449-6080-47CB-9A63-91E81B75A030}"/>
              </a:ext>
            </a:extLst>
          </p:cNvPr>
          <p:cNvSpPr/>
          <p:nvPr/>
        </p:nvSpPr>
        <p:spPr>
          <a:xfrm>
            <a:off x="2477667" y="747651"/>
            <a:ext cx="1091794" cy="65954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21A76C9-5A01-48FF-BB6C-2D65F9FDFD81}"/>
              </a:ext>
            </a:extLst>
          </p:cNvPr>
          <p:cNvSpPr/>
          <p:nvPr/>
        </p:nvSpPr>
        <p:spPr>
          <a:xfrm>
            <a:off x="6427166" y="3180263"/>
            <a:ext cx="332085" cy="1839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0B1BA75-6C24-4610-91C5-9D016826C464}"/>
              </a:ext>
            </a:extLst>
          </p:cNvPr>
          <p:cNvSpPr/>
          <p:nvPr/>
        </p:nvSpPr>
        <p:spPr>
          <a:xfrm>
            <a:off x="6692584" y="3178921"/>
            <a:ext cx="332085" cy="1839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91E6FCFA-ACED-47BC-8177-5DC4A66AC882}"/>
              </a:ext>
            </a:extLst>
          </p:cNvPr>
          <p:cNvGrpSpPr/>
          <p:nvPr/>
        </p:nvGrpSpPr>
        <p:grpSpPr>
          <a:xfrm>
            <a:off x="4212179" y="2228903"/>
            <a:ext cx="935555" cy="346724"/>
            <a:chOff x="705984" y="922016"/>
            <a:chExt cx="957893" cy="362382"/>
          </a:xfrm>
        </p:grpSpPr>
        <p:sp>
          <p:nvSpPr>
            <p:cNvPr id="112" name="弧形 111">
              <a:extLst>
                <a:ext uri="{FF2B5EF4-FFF2-40B4-BE49-F238E27FC236}">
                  <a16:creationId xmlns:a16="http://schemas.microsoft.com/office/drawing/2014/main" id="{2DDF29D9-81E9-4AA7-814C-75F721FA74DF}"/>
                </a:ext>
              </a:extLst>
            </p:cNvPr>
            <p:cNvSpPr/>
            <p:nvPr/>
          </p:nvSpPr>
          <p:spPr>
            <a:xfrm rot="16028163">
              <a:off x="1483258" y="1103778"/>
              <a:ext cx="214866" cy="146373"/>
            </a:xfrm>
            <a:prstGeom prst="arc">
              <a:avLst>
                <a:gd name="adj1" fmla="val 16002331"/>
                <a:gd name="adj2" fmla="val 582140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13" name="接點: 肘形 112">
              <a:extLst>
                <a:ext uri="{FF2B5EF4-FFF2-40B4-BE49-F238E27FC236}">
                  <a16:creationId xmlns:a16="http://schemas.microsoft.com/office/drawing/2014/main" id="{69916E18-96D6-4DAD-9EC2-50194DC73E6B}"/>
                </a:ext>
              </a:extLst>
            </p:cNvPr>
            <p:cNvCxnSpPr>
              <a:cxnSpLocks/>
              <a:stCxn id="112" idx="0"/>
              <a:endCxn id="135" idx="4"/>
            </p:cNvCxnSpPr>
            <p:nvPr/>
          </p:nvCxnSpPr>
          <p:spPr>
            <a:xfrm rot="5400000" flipH="1">
              <a:off x="980519" y="647481"/>
              <a:ext cx="262807" cy="811878"/>
            </a:xfrm>
            <a:prstGeom prst="bentConnector3">
              <a:avLst>
                <a:gd name="adj1" fmla="val 413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E8367D06-F240-43B3-ABD0-0B2C6446702A}"/>
              </a:ext>
            </a:extLst>
          </p:cNvPr>
          <p:cNvSpPr/>
          <p:nvPr/>
        </p:nvSpPr>
        <p:spPr>
          <a:xfrm>
            <a:off x="7269777" y="3667562"/>
            <a:ext cx="332085" cy="1839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64C12620-9031-4F16-8F6E-7F101F5B0417}"/>
              </a:ext>
            </a:extLst>
          </p:cNvPr>
          <p:cNvGrpSpPr/>
          <p:nvPr/>
        </p:nvGrpSpPr>
        <p:grpSpPr>
          <a:xfrm>
            <a:off x="5065099" y="2179026"/>
            <a:ext cx="1607705" cy="739163"/>
            <a:chOff x="722561" y="520844"/>
            <a:chExt cx="1646092" cy="772543"/>
          </a:xfrm>
        </p:grpSpPr>
        <p:sp>
          <p:nvSpPr>
            <p:cNvPr id="110" name="弧形 109">
              <a:extLst>
                <a:ext uri="{FF2B5EF4-FFF2-40B4-BE49-F238E27FC236}">
                  <a16:creationId xmlns:a16="http://schemas.microsoft.com/office/drawing/2014/main" id="{860F510D-656A-4A35-B78F-B06075E61D0D}"/>
                </a:ext>
              </a:extLst>
            </p:cNvPr>
            <p:cNvSpPr/>
            <p:nvPr/>
          </p:nvSpPr>
          <p:spPr>
            <a:xfrm rot="16028163">
              <a:off x="2188034" y="1112767"/>
              <a:ext cx="214866" cy="146373"/>
            </a:xfrm>
            <a:prstGeom prst="arc">
              <a:avLst>
                <a:gd name="adj1" fmla="val 16002331"/>
                <a:gd name="adj2" fmla="val 582140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11" name="接點: 肘形 110">
              <a:extLst>
                <a:ext uri="{FF2B5EF4-FFF2-40B4-BE49-F238E27FC236}">
                  <a16:creationId xmlns:a16="http://schemas.microsoft.com/office/drawing/2014/main" id="{5A47ADFC-F18D-4BB9-BBA1-0A7C75F1D023}"/>
                </a:ext>
              </a:extLst>
            </p:cNvPr>
            <p:cNvCxnSpPr>
              <a:cxnSpLocks/>
              <a:stCxn id="110" idx="0"/>
              <a:endCxn id="136" idx="4"/>
            </p:cNvCxnSpPr>
            <p:nvPr/>
          </p:nvCxnSpPr>
          <p:spPr>
            <a:xfrm rot="5400000" flipH="1">
              <a:off x="1136115" y="107290"/>
              <a:ext cx="672969" cy="1500077"/>
            </a:xfrm>
            <a:prstGeom prst="bentConnector3">
              <a:avLst>
                <a:gd name="adj1" fmla="val 201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FFE64A53-4495-4E91-8A4B-3EA273B1550B}"/>
              </a:ext>
            </a:extLst>
          </p:cNvPr>
          <p:cNvCxnSpPr>
            <a:cxnSpLocks/>
            <a:stCxn id="110" idx="2"/>
            <a:endCxn id="101" idx="0"/>
          </p:cNvCxnSpPr>
          <p:nvPr/>
        </p:nvCxnSpPr>
        <p:spPr>
          <a:xfrm rot="16200000" flipH="1">
            <a:off x="6586553" y="2906847"/>
            <a:ext cx="358424" cy="185723"/>
          </a:xfrm>
          <a:prstGeom prst="bentConnector3">
            <a:avLst>
              <a:gd name="adj1" fmla="val -3469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EEAF7C8E-BB14-4045-A92D-70FA01E69876}"/>
              </a:ext>
            </a:extLst>
          </p:cNvPr>
          <p:cNvCxnSpPr>
            <a:cxnSpLocks/>
            <a:stCxn id="99" idx="3"/>
            <a:endCxn id="125" idx="0"/>
          </p:cNvCxnSpPr>
          <p:nvPr/>
        </p:nvCxnSpPr>
        <p:spPr>
          <a:xfrm>
            <a:off x="3569461" y="1077422"/>
            <a:ext cx="4581571" cy="129569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9A9C77F0-F0F7-4E20-8B17-A40296FB9DD4}"/>
              </a:ext>
            </a:extLst>
          </p:cNvPr>
          <p:cNvSpPr/>
          <p:nvPr/>
        </p:nvSpPr>
        <p:spPr>
          <a:xfrm>
            <a:off x="2582459" y="2367487"/>
            <a:ext cx="1169651" cy="437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feature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maps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8AD8B49-B1A0-4D67-AC6E-BBBAD53E62C0}"/>
              </a:ext>
            </a:extLst>
          </p:cNvPr>
          <p:cNvSpPr/>
          <p:nvPr/>
        </p:nvSpPr>
        <p:spPr>
          <a:xfrm>
            <a:off x="3977094" y="1816107"/>
            <a:ext cx="461110" cy="437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i="1" dirty="0">
                <a:solidFill>
                  <a:schemeClr val="tx1"/>
                </a:solidFill>
              </a:rPr>
              <a:t>cls</a:t>
            </a:r>
            <a:endParaRPr lang="zh-TW" altLang="en-US" sz="1200" i="1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C6C5F7-E528-4312-B783-E19AA9B82246}"/>
              </a:ext>
            </a:extLst>
          </p:cNvPr>
          <p:cNvSpPr/>
          <p:nvPr/>
        </p:nvSpPr>
        <p:spPr>
          <a:xfrm>
            <a:off x="4821629" y="1808103"/>
            <a:ext cx="486937" cy="437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i="1" dirty="0">
                <a:solidFill>
                  <a:schemeClr val="tx1"/>
                </a:solidFill>
              </a:rPr>
              <a:t>reg</a:t>
            </a:r>
            <a:endParaRPr lang="zh-TW" alt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6608378" y="1176221"/>
            <a:ext cx="4321646" cy="876528"/>
            <a:chOff x="6178340" y="1457775"/>
            <a:chExt cx="3592830" cy="876527"/>
          </a:xfrm>
        </p:grpSpPr>
        <p:sp>
          <p:nvSpPr>
            <p:cNvPr id="86" name="文本框 85"/>
            <p:cNvSpPr txBox="1"/>
            <p:nvPr/>
          </p:nvSpPr>
          <p:spPr>
            <a:xfrm>
              <a:off x="6178340" y="1746065"/>
              <a:ext cx="3592830" cy="58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注意相關聯的特徵，忽略較無關的特徵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最早用於自然語言處理，我們用於電腦視覺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2151" y="1457775"/>
              <a:ext cx="3589019" cy="34881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注意力機制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(Attention Mechanism)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81191" y="2577594"/>
            <a:ext cx="4207022" cy="1213687"/>
            <a:chOff x="1915999" y="4792503"/>
            <a:chExt cx="3321225" cy="1213687"/>
          </a:xfrm>
        </p:grpSpPr>
        <p:sp>
          <p:nvSpPr>
            <p:cNvPr id="68" name="文本框 5"/>
            <p:cNvSpPr txBox="1"/>
            <p:nvPr/>
          </p:nvSpPr>
          <p:spPr>
            <a:xfrm>
              <a:off x="1918749" y="5161472"/>
              <a:ext cx="3318475" cy="844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計算特徵圖中特徵之間的比重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(scores)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分布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將此分布對輸入加權得到輸出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可用類神經網路訓練方法訓練</a:t>
              </a:r>
              <a:endParaRPr lang="zh-CN" altLang="da-DK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1915999" y="4792503"/>
              <a:ext cx="3128104" cy="6052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軟性注意力機制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(Soft Attention)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AF7122-0204-4D3C-A304-1D53B19C1D82}"/>
              </a:ext>
            </a:extLst>
          </p:cNvPr>
          <p:cNvCxnSpPr>
            <a:cxnSpLocks/>
            <a:stCxn id="116" idx="4"/>
            <a:endCxn id="104" idx="7"/>
          </p:cNvCxnSpPr>
          <p:nvPr/>
        </p:nvCxnSpPr>
        <p:spPr>
          <a:xfrm flipH="1">
            <a:off x="5167596" y="2094343"/>
            <a:ext cx="846312" cy="618301"/>
          </a:xfrm>
          <a:prstGeom prst="line">
            <a:avLst/>
          </a:prstGeom>
          <a:ln w="12700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B3D227A9-7D53-4850-AA76-CDA6BC0D4A80}"/>
              </a:ext>
            </a:extLst>
          </p:cNvPr>
          <p:cNvCxnSpPr>
            <a:cxnSpLocks/>
            <a:stCxn id="116" idx="4"/>
            <a:endCxn id="111" idx="1"/>
          </p:cNvCxnSpPr>
          <p:nvPr/>
        </p:nvCxnSpPr>
        <p:spPr>
          <a:xfrm>
            <a:off x="6013908" y="2094343"/>
            <a:ext cx="870905" cy="618301"/>
          </a:xfrm>
          <a:prstGeom prst="line">
            <a:avLst/>
          </a:prstGeom>
          <a:ln w="12700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76">
            <a:extLst>
              <a:ext uri="{FF2B5EF4-FFF2-40B4-BE49-F238E27FC236}">
                <a16:creationId xmlns:a16="http://schemas.microsoft.com/office/drawing/2014/main" id="{0BF76DDC-D583-4778-973E-823ECBF9DD4E}"/>
              </a:ext>
            </a:extLst>
          </p:cNvPr>
          <p:cNvGrpSpPr/>
          <p:nvPr/>
        </p:nvGrpSpPr>
        <p:grpSpPr>
          <a:xfrm>
            <a:off x="7840554" y="2577594"/>
            <a:ext cx="4166771" cy="1213687"/>
            <a:chOff x="1915999" y="4792503"/>
            <a:chExt cx="3763243" cy="1213687"/>
          </a:xfrm>
        </p:grpSpPr>
        <p:sp>
          <p:nvSpPr>
            <p:cNvPr id="92" name="文本框 5">
              <a:extLst>
                <a:ext uri="{FF2B5EF4-FFF2-40B4-BE49-F238E27FC236}">
                  <a16:creationId xmlns:a16="http://schemas.microsoft.com/office/drawing/2014/main" id="{861E2DE7-F45E-420A-8885-79F802A12FA1}"/>
                </a:ext>
              </a:extLst>
            </p:cNvPr>
            <p:cNvSpPr txBox="1"/>
            <p:nvPr/>
          </p:nvSpPr>
          <p:spPr>
            <a:xfrm>
              <a:off x="1918748" y="5161472"/>
              <a:ext cx="3760494" cy="844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計算特徵圖中特徵之間的比重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(scores)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分布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取樣比重最大的輸入資訊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可用強化學習來訓練</a:t>
              </a:r>
              <a:endParaRPr lang="zh-CN" altLang="da-DK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3" name="TextBox 1956">
              <a:extLst>
                <a:ext uri="{FF2B5EF4-FFF2-40B4-BE49-F238E27FC236}">
                  <a16:creationId xmlns:a16="http://schemas.microsoft.com/office/drawing/2014/main" id="{02FC5C94-DEE8-41C5-8AA3-707F97950756}"/>
                </a:ext>
              </a:extLst>
            </p:cNvPr>
            <p:cNvSpPr/>
            <p:nvPr/>
          </p:nvSpPr>
          <p:spPr>
            <a:xfrm>
              <a:off x="1915999" y="4792503"/>
              <a:ext cx="3589019" cy="6052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硬性注意力機制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(Hard Attention)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94" name="组合 12">
            <a:extLst>
              <a:ext uri="{FF2B5EF4-FFF2-40B4-BE49-F238E27FC236}">
                <a16:creationId xmlns:a16="http://schemas.microsoft.com/office/drawing/2014/main" id="{9DBCA34E-14C4-4455-923F-4B2F1AA7ABCC}"/>
              </a:ext>
            </a:extLst>
          </p:cNvPr>
          <p:cNvGrpSpPr/>
          <p:nvPr/>
        </p:nvGrpSpPr>
        <p:grpSpPr>
          <a:xfrm>
            <a:off x="5547350" y="3924582"/>
            <a:ext cx="921600" cy="922182"/>
            <a:chOff x="6443241" y="3204484"/>
            <a:chExt cx="729254" cy="751188"/>
          </a:xfrm>
          <a:solidFill>
            <a:schemeClr val="bg1"/>
          </a:solidFill>
        </p:grpSpPr>
        <p:sp>
          <p:nvSpPr>
            <p:cNvPr id="95" name="椭圆 42">
              <a:extLst>
                <a:ext uri="{FF2B5EF4-FFF2-40B4-BE49-F238E27FC236}">
                  <a16:creationId xmlns:a16="http://schemas.microsoft.com/office/drawing/2014/main" id="{C1CDE212-FC42-476B-8F80-8D3674717B4D}"/>
                </a:ext>
              </a:extLst>
            </p:cNvPr>
            <p:cNvSpPr/>
            <p:nvPr/>
          </p:nvSpPr>
          <p:spPr>
            <a:xfrm>
              <a:off x="6443241" y="3204484"/>
              <a:ext cx="729254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6F1B9755-E5F3-4264-B4C7-556D1258B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2B7C7381-36F0-477A-8274-7FA145A99511}"/>
              </a:ext>
            </a:extLst>
          </p:cNvPr>
          <p:cNvCxnSpPr>
            <a:cxnSpLocks/>
            <a:stCxn id="111" idx="3"/>
            <a:endCxn id="95" idx="0"/>
          </p:cNvCxnSpPr>
          <p:nvPr/>
        </p:nvCxnSpPr>
        <p:spPr>
          <a:xfrm flipH="1">
            <a:off x="6008150" y="3364726"/>
            <a:ext cx="876663" cy="559856"/>
          </a:xfrm>
          <a:prstGeom prst="line">
            <a:avLst/>
          </a:prstGeom>
          <a:ln w="12700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76903FF8-8664-4392-A728-402DE31198CD}"/>
              </a:ext>
            </a:extLst>
          </p:cNvPr>
          <p:cNvCxnSpPr>
            <a:cxnSpLocks/>
            <a:stCxn id="104" idx="5"/>
            <a:endCxn id="95" idx="0"/>
          </p:cNvCxnSpPr>
          <p:nvPr/>
        </p:nvCxnSpPr>
        <p:spPr>
          <a:xfrm>
            <a:off x="5167596" y="3364726"/>
            <a:ext cx="840554" cy="559856"/>
          </a:xfrm>
          <a:prstGeom prst="line">
            <a:avLst/>
          </a:prstGeom>
          <a:ln w="12700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8F06E32F-886D-4008-97C6-6ABBE2446F12}"/>
              </a:ext>
            </a:extLst>
          </p:cNvPr>
          <p:cNvGrpSpPr/>
          <p:nvPr/>
        </p:nvGrpSpPr>
        <p:grpSpPr>
          <a:xfrm>
            <a:off x="4380961" y="2577594"/>
            <a:ext cx="921600" cy="922182"/>
            <a:chOff x="4074220" y="3511007"/>
            <a:chExt cx="968559" cy="922182"/>
          </a:xfrm>
        </p:grpSpPr>
        <p:sp>
          <p:nvSpPr>
            <p:cNvPr id="104" name="椭圆 42">
              <a:extLst>
                <a:ext uri="{FF2B5EF4-FFF2-40B4-BE49-F238E27FC236}">
                  <a16:creationId xmlns:a16="http://schemas.microsoft.com/office/drawing/2014/main" id="{DE7475CE-1CB1-44E4-9A64-ED75629B0A32}"/>
                </a:ext>
              </a:extLst>
            </p:cNvPr>
            <p:cNvSpPr/>
            <p:nvPr/>
          </p:nvSpPr>
          <p:spPr>
            <a:xfrm>
              <a:off x="4074220" y="3511007"/>
              <a:ext cx="968559" cy="922182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274947" y="3786669"/>
              <a:ext cx="567104" cy="386176"/>
              <a:chOff x="5842315" y="2065986"/>
              <a:chExt cx="592138" cy="403227"/>
            </a:xfrm>
            <a:solidFill>
              <a:schemeClr val="bg1"/>
            </a:solidFill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89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90"/>
                <a:chOff x="5543551" y="2033588"/>
                <a:chExt cx="592138" cy="357190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5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763A009E-EEC2-4E6F-BE27-368662AD73DB}"/>
              </a:ext>
            </a:extLst>
          </p:cNvPr>
          <p:cNvGrpSpPr/>
          <p:nvPr/>
        </p:nvGrpSpPr>
        <p:grpSpPr>
          <a:xfrm>
            <a:off x="6749848" y="2577594"/>
            <a:ext cx="921600" cy="922182"/>
            <a:chOff x="5710992" y="3179324"/>
            <a:chExt cx="968559" cy="922182"/>
          </a:xfrm>
        </p:grpSpPr>
        <p:sp>
          <p:nvSpPr>
            <p:cNvPr id="111" name="椭圆 42">
              <a:extLst>
                <a:ext uri="{FF2B5EF4-FFF2-40B4-BE49-F238E27FC236}">
                  <a16:creationId xmlns:a16="http://schemas.microsoft.com/office/drawing/2014/main" id="{27B37014-C3AA-4CF6-996C-29FCBC4B9DBC}"/>
                </a:ext>
              </a:extLst>
            </p:cNvPr>
            <p:cNvSpPr/>
            <p:nvPr/>
          </p:nvSpPr>
          <p:spPr>
            <a:xfrm>
              <a:off x="5710992" y="3179324"/>
              <a:ext cx="968559" cy="922182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0" name="组合 25">
              <a:extLst>
                <a:ext uri="{FF2B5EF4-FFF2-40B4-BE49-F238E27FC236}">
                  <a16:creationId xmlns:a16="http://schemas.microsoft.com/office/drawing/2014/main" id="{F722ED6D-6300-40C8-9A05-7074CD45E1C2}"/>
                </a:ext>
              </a:extLst>
            </p:cNvPr>
            <p:cNvGrpSpPr/>
            <p:nvPr/>
          </p:nvGrpSpPr>
          <p:grpSpPr>
            <a:xfrm>
              <a:off x="6043992" y="3451150"/>
              <a:ext cx="302557" cy="386176"/>
              <a:chOff x="5980428" y="2065986"/>
              <a:chExt cx="315913" cy="403227"/>
            </a:xfrm>
            <a:solidFill>
              <a:schemeClr val="bg1"/>
            </a:solidFill>
          </p:grpSpPr>
          <p:sp>
            <p:nvSpPr>
              <p:cNvPr id="61" name="Oval 14">
                <a:extLst>
                  <a:ext uri="{FF2B5EF4-FFF2-40B4-BE49-F238E27FC236}">
                    <a16:creationId xmlns:a16="http://schemas.microsoft.com/office/drawing/2014/main" id="{21954464-1D1F-4B09-A3D7-54E88B1D5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89">
                  <a:cs typeface="+mn-ea"/>
                  <a:sym typeface="+mn-lt"/>
                </a:endParaRPr>
              </a:p>
            </p:txBody>
          </p:sp>
          <p:grpSp>
            <p:nvGrpSpPr>
              <p:cNvPr id="62" name="组合 36">
                <a:extLst>
                  <a:ext uri="{FF2B5EF4-FFF2-40B4-BE49-F238E27FC236}">
                    <a16:creationId xmlns:a16="http://schemas.microsoft.com/office/drawing/2014/main" id="{8FC6C7E9-B878-4CC1-8110-A0A61251AF6C}"/>
                  </a:ext>
                </a:extLst>
              </p:cNvPr>
              <p:cNvGrpSpPr/>
              <p:nvPr/>
            </p:nvGrpSpPr>
            <p:grpSpPr>
              <a:xfrm>
                <a:off x="5980428" y="2243786"/>
                <a:ext cx="315913" cy="225427"/>
                <a:chOff x="5681664" y="2165351"/>
                <a:chExt cx="315913" cy="225427"/>
              </a:xfrm>
              <a:grpFill/>
            </p:grpSpPr>
            <p:sp>
              <p:nvSpPr>
                <p:cNvPr id="78" name="Freeform 15">
                  <a:extLst>
                    <a:ext uri="{FF2B5EF4-FFF2-40B4-BE49-F238E27FC236}">
                      <a16:creationId xmlns:a16="http://schemas.microsoft.com/office/drawing/2014/main" id="{2A8FA3CF-E3CB-4DB9-82F5-220B86CAAAD3}"/>
                    </a:ext>
                  </a:extLst>
                </p:cNvPr>
                <p:cNvSpPr/>
                <p:nvPr/>
              </p:nvSpPr>
              <p:spPr bwMode="auto">
                <a:xfrm>
                  <a:off x="5681664" y="2170115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6">
                  <a:extLst>
                    <a:ext uri="{FF2B5EF4-FFF2-40B4-BE49-F238E27FC236}">
                      <a16:creationId xmlns:a16="http://schemas.microsoft.com/office/drawing/2014/main" id="{70B3BA4C-E4D6-4BBB-8F0A-58608AF42350}"/>
                    </a:ext>
                  </a:extLst>
                </p:cNvPr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148B957D-64CA-4309-9B6F-D2F1A32EDF82}"/>
                    </a:ext>
                  </a:extLst>
                </p:cNvPr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15" name="组合 3">
            <a:extLst>
              <a:ext uri="{FF2B5EF4-FFF2-40B4-BE49-F238E27FC236}">
                <a16:creationId xmlns:a16="http://schemas.microsoft.com/office/drawing/2014/main" id="{192A4844-F5F9-4DA1-A6D8-FFE73784A764}"/>
              </a:ext>
            </a:extLst>
          </p:cNvPr>
          <p:cNvGrpSpPr/>
          <p:nvPr/>
        </p:nvGrpSpPr>
        <p:grpSpPr>
          <a:xfrm>
            <a:off x="5553108" y="1172743"/>
            <a:ext cx="921600" cy="921600"/>
            <a:chOff x="4863706" y="1161348"/>
            <a:chExt cx="1201103" cy="1202531"/>
          </a:xfrm>
          <a:solidFill>
            <a:srgbClr val="1B4367"/>
          </a:solidFill>
        </p:grpSpPr>
        <p:sp>
          <p:nvSpPr>
            <p:cNvPr id="116" name="Rectangle 6">
              <a:extLst>
                <a:ext uri="{FF2B5EF4-FFF2-40B4-BE49-F238E27FC236}">
                  <a16:creationId xmlns:a16="http://schemas.microsoft.com/office/drawing/2014/main" id="{99F69380-D430-4B9E-BCCC-D66A9E6C53CB}"/>
                </a:ext>
              </a:extLst>
            </p:cNvPr>
            <p:cNvSpPr/>
            <p:nvPr/>
          </p:nvSpPr>
          <p:spPr>
            <a:xfrm>
              <a:off x="4863706" y="1161348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333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17" name="KSO_Shape">
              <a:extLst>
                <a:ext uri="{FF2B5EF4-FFF2-40B4-BE49-F238E27FC236}">
                  <a16:creationId xmlns:a16="http://schemas.microsoft.com/office/drawing/2014/main" id="{434FC54F-DC3E-4A2A-A1C7-BCDDE95E3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036" y="1439068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89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1" name="组合 76">
            <a:extLst>
              <a:ext uri="{FF2B5EF4-FFF2-40B4-BE49-F238E27FC236}">
                <a16:creationId xmlns:a16="http://schemas.microsoft.com/office/drawing/2014/main" id="{55598F2E-65E1-4D62-980B-2FDC53BD06E1}"/>
              </a:ext>
            </a:extLst>
          </p:cNvPr>
          <p:cNvGrpSpPr/>
          <p:nvPr/>
        </p:nvGrpSpPr>
        <p:grpSpPr>
          <a:xfrm>
            <a:off x="4076973" y="5016761"/>
            <a:ext cx="4203539" cy="700726"/>
            <a:chOff x="1915999" y="4792503"/>
            <a:chExt cx="3410484" cy="700726"/>
          </a:xfrm>
        </p:grpSpPr>
        <p:sp>
          <p:nvSpPr>
            <p:cNvPr id="132" name="文本框 5">
              <a:extLst>
                <a:ext uri="{FF2B5EF4-FFF2-40B4-BE49-F238E27FC236}">
                  <a16:creationId xmlns:a16="http://schemas.microsoft.com/office/drawing/2014/main" id="{F64216D5-6A80-4AD0-933C-3236B719476D}"/>
                </a:ext>
              </a:extLst>
            </p:cNvPr>
            <p:cNvSpPr txBox="1"/>
            <p:nvPr/>
          </p:nvSpPr>
          <p:spPr>
            <a:xfrm>
              <a:off x="1918749" y="5161472"/>
              <a:ext cx="3318475" cy="33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結合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Soft Attention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與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Hard Attention</a:t>
              </a:r>
            </a:p>
          </p:txBody>
        </p:sp>
        <p:sp>
          <p:nvSpPr>
            <p:cNvPr id="133" name="TextBox 1956">
              <a:extLst>
                <a:ext uri="{FF2B5EF4-FFF2-40B4-BE49-F238E27FC236}">
                  <a16:creationId xmlns:a16="http://schemas.microsoft.com/office/drawing/2014/main" id="{EAE244D6-A9B7-4FB3-ABCB-01BC526CDF49}"/>
                </a:ext>
              </a:extLst>
            </p:cNvPr>
            <p:cNvSpPr/>
            <p:nvPr/>
          </p:nvSpPr>
          <p:spPr>
            <a:xfrm>
              <a:off x="1915999" y="4792503"/>
              <a:ext cx="3410484" cy="6052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混和注意力機制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(Hybrid Attention)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D70FE8B-C823-478B-9BF7-8AF35B858D0F}"/>
              </a:ext>
            </a:extLst>
          </p:cNvPr>
          <p:cNvSpPr/>
          <p:nvPr/>
        </p:nvSpPr>
        <p:spPr>
          <a:xfrm>
            <a:off x="2381970" y="5910568"/>
            <a:ext cx="7428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TW" sz="2400" b="1" dirty="0">
                <a:solidFill>
                  <a:srgbClr val="FF0000"/>
                </a:solidFill>
              </a:rPr>
              <a:t>Hybrid Attention = Soft Attention + Hard Attention</a:t>
            </a:r>
          </a:p>
        </p:txBody>
      </p:sp>
    </p:spTree>
    <p:extLst>
      <p:ext uri="{BB962C8B-B14F-4D97-AF65-F5344CB8AC3E}">
        <p14:creationId xmlns:p14="http://schemas.microsoft.com/office/powerpoint/2010/main" val="638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945849" y="41572"/>
            <a:ext cx="6379084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cs typeface="+mn-ea"/>
                <a:sym typeface="+mn-lt"/>
              </a:rPr>
              <a:t>之</a:t>
            </a:r>
            <a:endParaRPr lang="en-US" altLang="zh-TW" sz="2400" b="1" dirty="0">
              <a:solidFill>
                <a:srgbClr val="1B4367"/>
              </a:solidFill>
              <a:cs typeface="+mn-ea"/>
              <a:sym typeface="+mn-lt"/>
            </a:endParaRPr>
          </a:p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 Interface (HAI)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A31D815-2823-4661-A5E3-E2D15EFAB1D1}"/>
                  </a:ext>
                </a:extLst>
              </p:cNvPr>
              <p:cNvSpPr/>
              <p:nvPr/>
            </p:nvSpPr>
            <p:spPr>
              <a:xfrm>
                <a:off x="6920094" y="5351190"/>
                <a:ext cx="4982582" cy="1432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400" b="1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sz="1400" kern="100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𝜜</m:t>
                            </m:r>
                          </m:e>
                          <m:sup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𝜜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𝜜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d>
                          <m:d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rgbClr val="1B4367"/>
                    </a:solidFill>
                  </a:rPr>
                  <a:t>h, w:</a:t>
                </a:r>
                <a:r>
                  <a:rPr lang="zh-TW" altLang="en-US" sz="1400" dirty="0">
                    <a:solidFill>
                      <a:srgbClr val="1B4367"/>
                    </a:solidFill>
                  </a:rPr>
                  <a:t> 特徵圖的長寬</a:t>
                </a:r>
                <a:endParaRPr lang="en-US" altLang="zh-TW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1B4367"/>
                    </a:solidFill>
                  </a:rPr>
                  <a:t>: </a:t>
                </a:r>
                <a:r>
                  <a:rPr lang="zh-TW" altLang="zh-TW" sz="1400" dirty="0">
                    <a:solidFill>
                      <a:srgbClr val="1B4367"/>
                    </a:solidFill>
                  </a:rPr>
                  <a:t>特徵圖的厚度</a:t>
                </a:r>
                <a:endParaRPr lang="zh-TW" altLang="en-US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1B4367"/>
                    </a:solidFill>
                  </a:rPr>
                  <a:t>: Conv-GRU</a:t>
                </a:r>
                <a:r>
                  <a:rPr lang="zh-TW" altLang="zh-TW" sz="1400" dirty="0">
                    <a:solidFill>
                      <a:srgbClr val="1B4367"/>
                    </a:solidFill>
                  </a:rPr>
                  <a:t>前一時間輸出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TW" altLang="en-US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sz="1400" dirty="0">
                    <a:solidFill>
                      <a:srgbClr val="1B4367"/>
                    </a:solidFill>
                  </a:rPr>
                  <a:t>厚度，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=300</m:t>
                    </m:r>
                  </m:oMath>
                </a14:m>
                <a:endParaRPr lang="zh-TW" altLang="en-US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400" i="1" dirty="0">
                    <a:solidFill>
                      <a:srgbClr val="1B4367"/>
                    </a:solidFill>
                  </a:rPr>
                  <a:t>k</a:t>
                </a:r>
                <a:r>
                  <a:rPr lang="en-US" altLang="zh-TW" sz="1400" dirty="0">
                    <a:solidFill>
                      <a:srgbClr val="1B4367"/>
                    </a:solidFill>
                  </a:rPr>
                  <a:t>: </a:t>
                </a:r>
                <a:r>
                  <a:rPr lang="zh-TW" altLang="en-US" sz="1400" dirty="0">
                    <a:solidFill>
                      <a:srgbClr val="1B4367"/>
                    </a:solidFill>
                  </a:rPr>
                  <a:t>每個錨點之錨框數量</a:t>
                </a: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A31D815-2823-4661-A5E3-E2D15EFAB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94" y="5351190"/>
                <a:ext cx="4982582" cy="1432893"/>
              </a:xfrm>
              <a:prstGeom prst="rect">
                <a:avLst/>
              </a:prstGeom>
              <a:blipFill>
                <a:blip r:embed="rId23"/>
                <a:stretch>
                  <a:fillRect l="-122" b="-34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460FEDA1-4304-4925-BECF-87D16F16A541}"/>
              </a:ext>
            </a:extLst>
          </p:cNvPr>
          <p:cNvGrpSpPr/>
          <p:nvPr/>
        </p:nvGrpSpPr>
        <p:grpSpPr>
          <a:xfrm>
            <a:off x="750152" y="1099312"/>
            <a:ext cx="9201200" cy="5186818"/>
            <a:chOff x="945849" y="1099312"/>
            <a:chExt cx="9201200" cy="5186818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ABAE908-DA15-4DD2-85BE-3D6087018C82}"/>
                </a:ext>
              </a:extLst>
            </p:cNvPr>
            <p:cNvSpPr/>
            <p:nvPr/>
          </p:nvSpPr>
          <p:spPr>
            <a:xfrm>
              <a:off x="2029311" y="5268628"/>
              <a:ext cx="1428317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</a:t>
              </a:r>
              <a:endParaRPr lang="zh-TW" altLang="en-US" sz="1400" dirty="0"/>
            </a:p>
          </p:txBody>
        </p: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E4169614-9500-4518-B50A-FDD133D9EE9C}"/>
                </a:ext>
              </a:extLst>
            </p:cNvPr>
            <p:cNvCxnSpPr>
              <a:cxnSpLocks/>
              <a:stCxn id="134" idx="0"/>
              <a:endCxn id="102" idx="2"/>
            </p:cNvCxnSpPr>
            <p:nvPr/>
          </p:nvCxnSpPr>
          <p:spPr>
            <a:xfrm flipV="1">
              <a:off x="2743470" y="4618569"/>
              <a:ext cx="872646" cy="1531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71E067FB-84AB-45E6-B279-F9D523446927}"/>
                </a:ext>
              </a:extLst>
            </p:cNvPr>
            <p:cNvCxnSpPr>
              <a:cxnSpLocks/>
              <a:stCxn id="136" idx="0"/>
              <a:endCxn id="102" idx="2"/>
            </p:cNvCxnSpPr>
            <p:nvPr/>
          </p:nvCxnSpPr>
          <p:spPr>
            <a:xfrm flipH="1" flipV="1">
              <a:off x="3616117" y="4618569"/>
              <a:ext cx="737459" cy="1531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AF6E6855-081A-443D-9428-07DD3455C94B}"/>
                </a:ext>
              </a:extLst>
            </p:cNvPr>
            <p:cNvSpPr/>
            <p:nvPr/>
          </p:nvSpPr>
          <p:spPr>
            <a:xfrm>
              <a:off x="2754244" y="4276854"/>
              <a:ext cx="1723744" cy="3417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Scaled Dot-Product</a:t>
              </a:r>
              <a:endParaRPr lang="zh-TW" altLang="en-US" sz="14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E358843-2EAC-4191-82EE-80BDBDC67FE8}"/>
                </a:ext>
              </a:extLst>
            </p:cNvPr>
            <p:cNvSpPr/>
            <p:nvPr/>
          </p:nvSpPr>
          <p:spPr>
            <a:xfrm>
              <a:off x="2757527" y="3731474"/>
              <a:ext cx="1723744" cy="341715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SoftMax  </a:t>
              </a:r>
              <a:endParaRPr lang="zh-TW" altLang="en-US" sz="1400" dirty="0"/>
            </a:p>
          </p:txBody>
        </p: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1E19A46B-D90A-4632-93CC-DE037FD984DF}"/>
                </a:ext>
              </a:extLst>
            </p:cNvPr>
            <p:cNvCxnSpPr>
              <a:cxnSpLocks/>
              <a:stCxn id="102" idx="0"/>
              <a:endCxn id="103" idx="2"/>
            </p:cNvCxnSpPr>
            <p:nvPr/>
          </p:nvCxnSpPr>
          <p:spPr>
            <a:xfrm flipV="1">
              <a:off x="3616117" y="4073189"/>
              <a:ext cx="3283" cy="2036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5538DB5F-5720-45FB-A7C8-4A87EF649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7017" y="3182596"/>
              <a:ext cx="0" cy="15891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058840FB-016D-4AA1-9D1F-5BF02C221304}"/>
                </a:ext>
              </a:extLst>
            </p:cNvPr>
            <p:cNvCxnSpPr>
              <a:cxnSpLocks/>
              <a:stCxn id="140" idx="0"/>
              <a:endCxn id="141" idx="2"/>
            </p:cNvCxnSpPr>
            <p:nvPr/>
          </p:nvCxnSpPr>
          <p:spPr>
            <a:xfrm flipH="1" flipV="1">
              <a:off x="4638652" y="2753429"/>
              <a:ext cx="1608" cy="1713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DF50F054-47D8-412C-A59E-9ACBBE167A9F}"/>
                    </a:ext>
                  </a:extLst>
                </p:cNvPr>
                <p:cNvSpPr/>
                <p:nvPr/>
              </p:nvSpPr>
              <p:spPr>
                <a:xfrm>
                  <a:off x="2304593" y="5787281"/>
                  <a:ext cx="1289514" cy="498849"/>
                </a:xfrm>
                <a:prstGeom prst="rect">
                  <a:avLst/>
                </a:prstGeom>
                <a:solidFill>
                  <a:schemeClr val="accent2"/>
                </a:solidFill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TW" sz="1400" i="1" dirty="0"/>
                </a:p>
                <a:p>
                  <a:pPr algn="ctr"/>
                  <a:r>
                    <a:rPr lang="en-US" altLang="zh-TW" sz="1400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zh-TW" sz="1400" i="1" dirty="0"/>
                    <a:t>)</a:t>
                  </a:r>
                  <a:endParaRPr lang="zh-TW" altLang="en-US" sz="1400" i="1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DF50F054-47D8-412C-A59E-9ACBBE167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593" y="5787281"/>
                  <a:ext cx="1289514" cy="498849"/>
                </a:xfrm>
                <a:prstGeom prst="rect">
                  <a:avLst/>
                </a:prstGeom>
                <a:blipFill>
                  <a:blip r:embed="rId4"/>
                  <a:stretch>
                    <a:fillRect b="-1176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0528FFB6-9744-4AA2-9476-66B37E17A8B6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H="1" flipV="1">
              <a:off x="2949350" y="5526409"/>
              <a:ext cx="1" cy="2608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2764C5F7-9BD7-40C3-8F2E-F1E3A0B891B7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H="1" flipV="1">
              <a:off x="4556605" y="5512227"/>
              <a:ext cx="600222" cy="2717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9B4E3646-76D8-4942-A467-B9048191BADF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V="1">
              <a:off x="5156827" y="5506316"/>
              <a:ext cx="646213" cy="2776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55EB2EFB-8E7B-4072-A048-67BBB5412FD8}"/>
                    </a:ext>
                  </a:extLst>
                </p:cNvPr>
                <p:cNvSpPr txBox="1"/>
                <p:nvPr/>
              </p:nvSpPr>
              <p:spPr>
                <a:xfrm>
                  <a:off x="1976858" y="5793278"/>
                  <a:ext cx="286834" cy="19773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55EB2EFB-8E7B-4072-A048-67BBB541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6858" y="5793278"/>
                  <a:ext cx="286834" cy="197735"/>
                </a:xfrm>
                <a:prstGeom prst="rect">
                  <a:avLst/>
                </a:prstGeom>
                <a:blipFill>
                  <a:blip r:embed="rId5"/>
                  <a:stretch>
                    <a:fillRect l="-19149" r="-10638" b="-121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8D3BC738-0382-4321-8EFB-04ABF35C81E8}"/>
                    </a:ext>
                  </a:extLst>
                </p:cNvPr>
                <p:cNvSpPr txBox="1"/>
                <p:nvPr/>
              </p:nvSpPr>
              <p:spPr>
                <a:xfrm>
                  <a:off x="6043501" y="5787281"/>
                  <a:ext cx="281810" cy="19773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8D3BC738-0382-4321-8EFB-04ABF35C8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01" y="5787281"/>
                  <a:ext cx="281810" cy="197735"/>
                </a:xfrm>
                <a:prstGeom prst="rect">
                  <a:avLst/>
                </a:prstGeom>
                <a:blipFill>
                  <a:blip r:embed="rId6"/>
                  <a:stretch>
                    <a:fillRect l="-19149" r="-4255" b="-121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6C40505-E2EB-4D4F-B7AF-C6244E62807F}"/>
                </a:ext>
              </a:extLst>
            </p:cNvPr>
            <p:cNvSpPr/>
            <p:nvPr/>
          </p:nvSpPr>
          <p:spPr>
            <a:xfrm>
              <a:off x="4263886" y="1980344"/>
              <a:ext cx="2662733" cy="3417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Concat  </a:t>
              </a:r>
              <a:endParaRPr lang="zh-TW" altLang="en-US" sz="1400" dirty="0"/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D33F65DE-538F-47C9-B377-A056BA232AD6}"/>
                </a:ext>
              </a:extLst>
            </p:cNvPr>
            <p:cNvGrpSpPr/>
            <p:nvPr/>
          </p:nvGrpSpPr>
          <p:grpSpPr>
            <a:xfrm>
              <a:off x="6205801" y="2602246"/>
              <a:ext cx="2060284" cy="484234"/>
              <a:chOff x="6936619" y="2658845"/>
              <a:chExt cx="2235124" cy="527602"/>
            </a:xfrm>
          </p:grpSpPr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AF2B23-8380-4EFD-A6D6-6E2F8898DCFE}"/>
                  </a:ext>
                </a:extLst>
              </p:cNvPr>
              <p:cNvSpPr/>
              <p:nvPr/>
            </p:nvSpPr>
            <p:spPr>
              <a:xfrm>
                <a:off x="6936619" y="2658845"/>
                <a:ext cx="2235124" cy="52760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grpSp>
            <p:nvGrpSpPr>
              <p:cNvPr id="154" name="群組 153">
                <a:extLst>
                  <a:ext uri="{FF2B5EF4-FFF2-40B4-BE49-F238E27FC236}">
                    <a16:creationId xmlns:a16="http://schemas.microsoft.com/office/drawing/2014/main" id="{0BF0A9EA-6E31-4750-87D8-722E2413E4AE}"/>
                  </a:ext>
                </a:extLst>
              </p:cNvPr>
              <p:cNvGrpSpPr/>
              <p:nvPr/>
            </p:nvGrpSpPr>
            <p:grpSpPr>
              <a:xfrm>
                <a:off x="6953782" y="2673965"/>
                <a:ext cx="2199113" cy="481437"/>
                <a:chOff x="7180377" y="2499871"/>
                <a:chExt cx="1711805" cy="8987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矩形 154">
                      <a:extLst>
                        <a:ext uri="{FF2B5EF4-FFF2-40B4-BE49-F238E27FC236}">
                          <a16:creationId xmlns:a16="http://schemas.microsoft.com/office/drawing/2014/main" id="{2F4A0E77-ABF1-4244-937E-F7CB15E0EF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377" y="2499871"/>
                      <a:ext cx="857539" cy="898715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19050"/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altLang="zh-TW" sz="1400" i="1" dirty="0"/>
                    </a:p>
                    <a:p>
                      <a:pPr algn="ctr"/>
                      <a:r>
                        <a:rPr lang="en-US" altLang="zh-TW" sz="1400" i="1" dirty="0"/>
                        <a:t>(h, w, k)</a:t>
                      </a:r>
                      <a:endParaRPr lang="zh-TW" altLang="en-US" sz="1400" i="1" dirty="0"/>
                    </a:p>
                  </p:txBody>
                </p:sp>
              </mc:Choice>
              <mc:Fallback xmlns=""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0506BC43-3427-4530-B3DE-01603626EE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80377" y="2499871"/>
                      <a:ext cx="857539" cy="89871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4878" b="-28049"/>
                      </a:stretch>
                    </a:blipFill>
                    <a:ln w="19050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矩形 155">
                      <a:extLst>
                        <a:ext uri="{FF2B5EF4-FFF2-40B4-BE49-F238E27FC236}">
                          <a16:creationId xmlns:a16="http://schemas.microsoft.com/office/drawing/2014/main" id="{730F965B-94FC-4A8A-8AF7-E1261324B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4644" y="2499871"/>
                      <a:ext cx="857538" cy="898715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19050"/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altLang="zh-TW" sz="1400" i="1" dirty="0"/>
                    </a:p>
                    <a:p>
                      <a:pPr algn="ctr"/>
                      <a:r>
                        <a:rPr lang="en-US" altLang="zh-TW" sz="1400" i="1" dirty="0"/>
                        <a:t>(h, w, 4k)</a:t>
                      </a:r>
                      <a:endParaRPr lang="zh-TW" altLang="en-US" sz="1400" i="1" dirty="0"/>
                    </a:p>
                  </p:txBody>
                </p:sp>
              </mc:Choice>
              <mc:Fallback xmlns="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88BAD951-BEE6-4123-9F1C-1342B4D656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34644" y="2499871"/>
                      <a:ext cx="857538" cy="89871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3659" b="-26829"/>
                      </a:stretch>
                    </a:blipFill>
                    <a:ln w="19050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22405668-AC14-4D85-98E6-829BF2D27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370" y="2322063"/>
              <a:ext cx="0" cy="2801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1577E18F-DE3F-4864-96CD-18B9D8CF4352}"/>
                </a:ext>
              </a:extLst>
            </p:cNvPr>
            <p:cNvCxnSpPr>
              <a:cxnSpLocks/>
              <a:stCxn id="113" idx="0"/>
              <a:endCxn id="117" idx="2"/>
            </p:cNvCxnSpPr>
            <p:nvPr/>
          </p:nvCxnSpPr>
          <p:spPr>
            <a:xfrm flipV="1">
              <a:off x="5595253" y="1740538"/>
              <a:ext cx="1" cy="23980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F02CC46-199E-4323-A415-1F09D0E59EEB}"/>
                </a:ext>
              </a:extLst>
            </p:cNvPr>
            <p:cNvSpPr/>
            <p:nvPr/>
          </p:nvSpPr>
          <p:spPr>
            <a:xfrm>
              <a:off x="4593137" y="1250568"/>
              <a:ext cx="2004234" cy="489971"/>
            </a:xfrm>
            <a:prstGeom prst="rect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Conv-GRU</a:t>
              </a:r>
              <a:endParaRPr lang="zh-TW" altLang="en-US" sz="1400" dirty="0"/>
            </a:p>
          </p:txBody>
        </p: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86382155-D89F-4206-A445-6C86E680E375}"/>
                </a:ext>
              </a:extLst>
            </p:cNvPr>
            <p:cNvCxnSpPr>
              <a:cxnSpLocks/>
              <a:stCxn id="119" idx="3"/>
              <a:endCxn id="117" idx="1"/>
            </p:cNvCxnSpPr>
            <p:nvPr/>
          </p:nvCxnSpPr>
          <p:spPr>
            <a:xfrm>
              <a:off x="1473415" y="1495553"/>
              <a:ext cx="3119722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BA418188-37C8-4E26-9F2D-591A64B8E035}"/>
                    </a:ext>
                  </a:extLst>
                </p:cNvPr>
                <p:cNvSpPr/>
                <p:nvPr/>
              </p:nvSpPr>
              <p:spPr>
                <a:xfrm>
                  <a:off x="945849" y="1354314"/>
                  <a:ext cx="527566" cy="282478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BA418188-37C8-4E26-9F2D-591A64B8E0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49" y="1354314"/>
                  <a:ext cx="527566" cy="282478"/>
                </a:xfrm>
                <a:prstGeom prst="rect">
                  <a:avLst/>
                </a:prstGeom>
                <a:blipFill>
                  <a:blip r:embed="rId9"/>
                  <a:stretch>
                    <a:fillRect b="-425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接點: 肘形 119">
              <a:extLst>
                <a:ext uri="{FF2B5EF4-FFF2-40B4-BE49-F238E27FC236}">
                  <a16:creationId xmlns:a16="http://schemas.microsoft.com/office/drawing/2014/main" id="{0B845E3E-1D75-4F4F-BCC9-1BC40D1837D4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rot="16200000" flipH="1">
              <a:off x="30149" y="3366928"/>
              <a:ext cx="4796120" cy="1042283"/>
            </a:xfrm>
            <a:prstGeom prst="bentConnector3">
              <a:avLst>
                <a:gd name="adj1" fmla="val 104375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F24B9387-70F7-4762-90F2-0E865943D669}"/>
                    </a:ext>
                  </a:extLst>
                </p:cNvPr>
                <p:cNvSpPr/>
                <p:nvPr/>
              </p:nvSpPr>
              <p:spPr>
                <a:xfrm>
                  <a:off x="7640498" y="1172345"/>
                  <a:ext cx="370939" cy="282478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F24B9387-70F7-4762-90F2-0E865943D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498" y="1172345"/>
                  <a:ext cx="370939" cy="282478"/>
                </a:xfrm>
                <a:prstGeom prst="rect">
                  <a:avLst/>
                </a:prstGeom>
                <a:blipFill>
                  <a:blip r:embed="rId10"/>
                  <a:stretch>
                    <a:fillRect b="-4255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直線單箭頭接點 121">
              <a:extLst>
                <a:ext uri="{FF2B5EF4-FFF2-40B4-BE49-F238E27FC236}">
                  <a16:creationId xmlns:a16="http://schemas.microsoft.com/office/drawing/2014/main" id="{EEC77CA3-C839-454A-A216-82A113751629}"/>
                </a:ext>
              </a:extLst>
            </p:cNvPr>
            <p:cNvCxnSpPr>
              <a:cxnSpLocks/>
              <a:stCxn id="117" idx="3"/>
              <a:endCxn id="123" idx="1"/>
            </p:cNvCxnSpPr>
            <p:nvPr/>
          </p:nvCxnSpPr>
          <p:spPr>
            <a:xfrm flipV="1">
              <a:off x="6597370" y="1490009"/>
              <a:ext cx="2476400" cy="55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A199866F-352F-4782-8673-0562B5942382}"/>
                </a:ext>
              </a:extLst>
            </p:cNvPr>
            <p:cNvSpPr/>
            <p:nvPr/>
          </p:nvSpPr>
          <p:spPr>
            <a:xfrm>
              <a:off x="9073770" y="1099312"/>
              <a:ext cx="1073279" cy="7813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Search termination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6DC2550-8672-4837-A49F-1FF2D673E91D}"/>
                </a:ext>
              </a:extLst>
            </p:cNvPr>
            <p:cNvSpPr/>
            <p:nvPr/>
          </p:nvSpPr>
          <p:spPr>
            <a:xfrm>
              <a:off x="9073770" y="3059270"/>
              <a:ext cx="1073272" cy="7813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Region localization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FFD55734-CA57-444F-B331-ECAFEBAA914D}"/>
                </a:ext>
              </a:extLst>
            </p:cNvPr>
            <p:cNvSpPr/>
            <p:nvPr/>
          </p:nvSpPr>
          <p:spPr>
            <a:xfrm>
              <a:off x="7209618" y="3665514"/>
              <a:ext cx="1582579" cy="2824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/>
                <a:t>Hard Attention path</a:t>
              </a:r>
              <a:endParaRPr lang="zh-TW" altLang="en-US" sz="1400" dirty="0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F58D7FAF-D0E9-4E8E-AE75-A4ADDED89D36}"/>
                </a:ext>
              </a:extLst>
            </p:cNvPr>
            <p:cNvSpPr/>
            <p:nvPr/>
          </p:nvSpPr>
          <p:spPr>
            <a:xfrm>
              <a:off x="2712168" y="1957384"/>
              <a:ext cx="1198400" cy="480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/>
                <a:t>Soft Attention </a:t>
              </a:r>
            </a:p>
            <a:p>
              <a:pPr algn="ctr"/>
              <a:r>
                <a:rPr lang="en-US" altLang="zh-TW" sz="1400" dirty="0"/>
                <a:t>path</a:t>
              </a:r>
              <a:endParaRPr lang="zh-TW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1DCB80D6-64D5-4643-9EF9-1D94E8337C1E}"/>
                    </a:ext>
                  </a:extLst>
                </p:cNvPr>
                <p:cNvSpPr/>
                <p:nvPr/>
              </p:nvSpPr>
              <p:spPr>
                <a:xfrm>
                  <a:off x="4510614" y="5784005"/>
                  <a:ext cx="1292426" cy="498847"/>
                </a:xfrm>
                <a:prstGeom prst="rect">
                  <a:avLst/>
                </a:prstGeom>
                <a:solidFill>
                  <a:schemeClr val="accent5"/>
                </a:solidFill>
                <a:ln w="19050"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TW" sz="1400" i="1" dirty="0"/>
                </a:p>
                <a:p>
                  <a:pPr algn="ctr"/>
                  <a:r>
                    <a:rPr lang="en-US" altLang="zh-TW" sz="1400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a14:m>
                  <a:r>
                    <a:rPr lang="en-US" altLang="zh-TW" sz="1400" i="1" dirty="0"/>
                    <a:t>)</a:t>
                  </a:r>
                  <a:endParaRPr lang="zh-TW" altLang="en-US" sz="1400" i="1" dirty="0"/>
                </a:p>
              </p:txBody>
            </p:sp>
          </mc:Choice>
          <mc:Fallback xmlns="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1DCB80D6-64D5-4643-9EF9-1D94E8337C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614" y="5784005"/>
                  <a:ext cx="1292426" cy="498847"/>
                </a:xfrm>
                <a:prstGeom prst="rect">
                  <a:avLst/>
                </a:prstGeom>
                <a:blipFill>
                  <a:blip r:embed="rId11"/>
                  <a:stretch>
                    <a:fillRect b="-1294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212D60B2-78AF-48AA-BC04-545EA9650A7D}"/>
                    </a:ext>
                  </a:extLst>
                </p:cNvPr>
                <p:cNvSpPr txBox="1"/>
                <p:nvPr/>
              </p:nvSpPr>
              <p:spPr>
                <a:xfrm>
                  <a:off x="3994311" y="5789217"/>
                  <a:ext cx="216779" cy="20120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212D60B2-78AF-48AA-BC04-545EA9650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311" y="5789217"/>
                  <a:ext cx="216779" cy="201207"/>
                </a:xfrm>
                <a:prstGeom prst="rect">
                  <a:avLst/>
                </a:prstGeom>
                <a:blipFill>
                  <a:blip r:embed="rId12"/>
                  <a:stretch>
                    <a:fillRect l="-27778" t="-3030" r="-41667" b="-1515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62048D3-4A7E-4762-9275-34B971F62587}"/>
                </a:ext>
              </a:extLst>
            </p:cNvPr>
            <p:cNvSpPr/>
            <p:nvPr/>
          </p:nvSpPr>
          <p:spPr>
            <a:xfrm>
              <a:off x="5246126" y="5262231"/>
              <a:ext cx="1426859" cy="2593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  </a:t>
              </a:r>
              <a:endParaRPr lang="zh-TW" altLang="en-US" sz="1400" dirty="0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F6AAF010-F65E-4D20-BAE7-87464C1426CA}"/>
                </a:ext>
              </a:extLst>
            </p:cNvPr>
            <p:cNvSpPr/>
            <p:nvPr/>
          </p:nvSpPr>
          <p:spPr>
            <a:xfrm>
              <a:off x="3637354" y="5263719"/>
              <a:ext cx="1428317" cy="2593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  </a:t>
              </a:r>
              <a:endParaRPr lang="zh-TW" altLang="en-US" sz="1400" dirty="0"/>
            </a:p>
          </p:txBody>
        </p:sp>
        <p:cxnSp>
          <p:nvCxnSpPr>
            <p:cNvPr id="131" name="直線單箭頭接點 130">
              <a:extLst>
                <a:ext uri="{FF2B5EF4-FFF2-40B4-BE49-F238E27FC236}">
                  <a16:creationId xmlns:a16="http://schemas.microsoft.com/office/drawing/2014/main" id="{1EFA82F8-66CF-4073-B167-826F8B9571D1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2120276" y="5523075"/>
              <a:ext cx="0" cy="2702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單箭頭接點 131">
              <a:extLst>
                <a:ext uri="{FF2B5EF4-FFF2-40B4-BE49-F238E27FC236}">
                  <a16:creationId xmlns:a16="http://schemas.microsoft.com/office/drawing/2014/main" id="{9F95DA2F-32C9-49A7-8BCB-3BCF8EB11A5C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 flipV="1">
              <a:off x="4102701" y="5523076"/>
              <a:ext cx="0" cy="2661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單箭頭接點 132">
              <a:extLst>
                <a:ext uri="{FF2B5EF4-FFF2-40B4-BE49-F238E27FC236}">
                  <a16:creationId xmlns:a16="http://schemas.microsoft.com/office/drawing/2014/main" id="{6BAC2EA4-52D8-4FA1-9DE7-0DC5F72C46D9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H="1" flipV="1">
              <a:off x="6182159" y="5516950"/>
              <a:ext cx="2247" cy="2703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7F22428-3FAB-4943-B33B-69F5AD48D134}"/>
                </a:ext>
              </a:extLst>
            </p:cNvPr>
            <p:cNvSpPr/>
            <p:nvPr/>
          </p:nvSpPr>
          <p:spPr>
            <a:xfrm>
              <a:off x="2029311" y="4771696"/>
              <a:ext cx="1428317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Flatten  </a:t>
              </a:r>
              <a:endParaRPr lang="zh-TW" altLang="en-US" sz="1400" dirty="0"/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DB0381FF-F241-49E4-900D-D58B674CEF67}"/>
                </a:ext>
              </a:extLst>
            </p:cNvPr>
            <p:cNvCxnSpPr>
              <a:cxnSpLocks/>
              <a:stCxn id="99" idx="0"/>
              <a:endCxn id="134" idx="2"/>
            </p:cNvCxnSpPr>
            <p:nvPr/>
          </p:nvCxnSpPr>
          <p:spPr>
            <a:xfrm flipV="1">
              <a:off x="2743470" y="5029478"/>
              <a:ext cx="0" cy="2391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C5971A0F-E799-4668-8473-8EC9D1D5DFE2}"/>
                </a:ext>
              </a:extLst>
            </p:cNvPr>
            <p:cNvSpPr/>
            <p:nvPr/>
          </p:nvSpPr>
          <p:spPr>
            <a:xfrm>
              <a:off x="3639416" y="4771696"/>
              <a:ext cx="1428317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Flatten  </a:t>
              </a:r>
              <a:endParaRPr lang="zh-TW" altLang="en-US" sz="1400" dirty="0"/>
            </a:p>
          </p:txBody>
        </p:sp>
        <p:cxnSp>
          <p:nvCxnSpPr>
            <p:cNvPr id="137" name="直線單箭頭接點 136">
              <a:extLst>
                <a:ext uri="{FF2B5EF4-FFF2-40B4-BE49-F238E27FC236}">
                  <a16:creationId xmlns:a16="http://schemas.microsoft.com/office/drawing/2014/main" id="{42AAA404-97BB-4AC2-8E7F-EEBA31A179BC}"/>
                </a:ext>
              </a:extLst>
            </p:cNvPr>
            <p:cNvCxnSpPr>
              <a:cxnSpLocks/>
              <a:stCxn id="130" idx="0"/>
              <a:endCxn id="136" idx="2"/>
            </p:cNvCxnSpPr>
            <p:nvPr/>
          </p:nvCxnSpPr>
          <p:spPr>
            <a:xfrm flipV="1">
              <a:off x="4351513" y="5029478"/>
              <a:ext cx="2062" cy="234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B013922-37EF-4386-A908-ABBA80BD214F}"/>
                </a:ext>
              </a:extLst>
            </p:cNvPr>
            <p:cNvSpPr/>
            <p:nvPr/>
          </p:nvSpPr>
          <p:spPr>
            <a:xfrm>
              <a:off x="5244668" y="4771696"/>
              <a:ext cx="1428317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Flatten  </a:t>
              </a:r>
              <a:endParaRPr lang="zh-TW" altLang="en-US" sz="1400" dirty="0"/>
            </a:p>
          </p:txBody>
        </p:sp>
        <p:cxnSp>
          <p:nvCxnSpPr>
            <p:cNvPr id="139" name="直線單箭頭接點 138">
              <a:extLst>
                <a:ext uri="{FF2B5EF4-FFF2-40B4-BE49-F238E27FC236}">
                  <a16:creationId xmlns:a16="http://schemas.microsoft.com/office/drawing/2014/main" id="{EB263AF9-561D-4195-9C9E-277774E48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26" y="5012262"/>
              <a:ext cx="2062" cy="234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308097B6-EEC3-4FA9-A655-5D5805DBC686}"/>
                </a:ext>
              </a:extLst>
            </p:cNvPr>
            <p:cNvSpPr/>
            <p:nvPr/>
          </p:nvSpPr>
          <p:spPr>
            <a:xfrm>
              <a:off x="3457628" y="2924815"/>
              <a:ext cx="2365262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MatMul  </a:t>
              </a:r>
              <a:endParaRPr lang="zh-TW" altLang="en-US" sz="1400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D3725E7-6F41-421F-AD25-81DD8AA29B38}"/>
                </a:ext>
              </a:extLst>
            </p:cNvPr>
            <p:cNvSpPr/>
            <p:nvPr/>
          </p:nvSpPr>
          <p:spPr>
            <a:xfrm>
              <a:off x="3456021" y="2495647"/>
              <a:ext cx="2365262" cy="2577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Reshape  </a:t>
              </a:r>
              <a:endParaRPr lang="zh-TW" altLang="en-US" sz="1400" dirty="0"/>
            </a:p>
          </p:txBody>
        </p: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3CD6BCD6-6465-4756-9685-4A7B39167F38}"/>
                </a:ext>
              </a:extLst>
            </p:cNvPr>
            <p:cNvCxnSpPr>
              <a:cxnSpLocks/>
              <a:stCxn id="141" idx="0"/>
            </p:cNvCxnSpPr>
            <p:nvPr/>
          </p:nvCxnSpPr>
          <p:spPr>
            <a:xfrm flipV="1">
              <a:off x="4638652" y="2322418"/>
              <a:ext cx="0" cy="1732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0C089CE4-EAEE-445B-AB77-E525E1F51294}"/>
                </a:ext>
              </a:extLst>
            </p:cNvPr>
            <p:cNvSpPr/>
            <p:nvPr/>
          </p:nvSpPr>
          <p:spPr>
            <a:xfrm>
              <a:off x="3580235" y="3406957"/>
              <a:ext cx="84221" cy="8602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144" name="直線單箭頭接點 143">
              <a:extLst>
                <a:ext uri="{FF2B5EF4-FFF2-40B4-BE49-F238E27FC236}">
                  <a16:creationId xmlns:a16="http://schemas.microsoft.com/office/drawing/2014/main" id="{AAA8D5A7-ED60-4363-B0CF-7A7231477770}"/>
                </a:ext>
              </a:extLst>
            </p:cNvPr>
            <p:cNvCxnSpPr>
              <a:cxnSpLocks/>
              <a:stCxn id="103" idx="0"/>
              <a:endCxn id="143" idx="4"/>
            </p:cNvCxnSpPr>
            <p:nvPr/>
          </p:nvCxnSpPr>
          <p:spPr>
            <a:xfrm flipV="1">
              <a:off x="3619400" y="3492980"/>
              <a:ext cx="2945" cy="2384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44">
              <a:extLst>
                <a:ext uri="{FF2B5EF4-FFF2-40B4-BE49-F238E27FC236}">
                  <a16:creationId xmlns:a16="http://schemas.microsoft.com/office/drawing/2014/main" id="{C7D8154B-1FC0-4D10-BFDC-76C8EFA9863B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3622345" y="3182596"/>
              <a:ext cx="0" cy="2243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E3FE6FD-C9C6-45F7-ACF7-A84BBB289D3C}"/>
                    </a:ext>
                  </a:extLst>
                </p:cNvPr>
                <p:cNvSpPr/>
                <p:nvPr/>
              </p:nvSpPr>
              <p:spPr>
                <a:xfrm>
                  <a:off x="1883187" y="3423537"/>
                  <a:ext cx="175881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Attention scores (</a:t>
                  </a:r>
                  <a14:m>
                    <m:oMath xmlns:m="http://schemas.openxmlformats.org/officeDocument/2006/math">
                      <m:r>
                        <a:rPr lang="zh-TW" altLang="en-US" sz="1400" b="1">
                          <a:latin typeface="Cambria Math" panose="02040503050406030204" pitchFamily="18" charset="0"/>
                        </a:rPr>
                        <m:t>𝚨</m:t>
                      </m:r>
                    </m:oMath>
                  </a14:m>
                  <a:r>
                    <a:rPr lang="en-US" altLang="zh-TW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E3FE6FD-C9C6-45F7-ACF7-A84BBB289D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187" y="3423537"/>
                  <a:ext cx="175881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042" t="-4000" r="-694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0A346F36-F960-449D-A3D7-E65F03F95A81}"/>
                    </a:ext>
                  </a:extLst>
                </p:cNvPr>
                <p:cNvSpPr/>
                <p:nvPr/>
              </p:nvSpPr>
              <p:spPr>
                <a:xfrm>
                  <a:off x="6672985" y="3238493"/>
                  <a:ext cx="1073267" cy="4310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𝑎𝑟𝑔</m:t>
                                </m:r>
                                <m:r>
                                  <a:rPr lang="en-US" altLang="zh-TW" sz="140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lim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1400" i="1" dirty="0"/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0A346F36-F960-449D-A3D7-E65F03F95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985" y="3238493"/>
                  <a:ext cx="1073267" cy="4310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6F17A276-81DD-4189-9A0A-4368714D6DE3}"/>
                </a:ext>
              </a:extLst>
            </p:cNvPr>
            <p:cNvCxnSpPr>
              <a:cxnSpLocks/>
              <a:stCxn id="143" idx="6"/>
              <a:endCxn id="147" idx="1"/>
            </p:cNvCxnSpPr>
            <p:nvPr/>
          </p:nvCxnSpPr>
          <p:spPr>
            <a:xfrm>
              <a:off x="3664455" y="3449969"/>
              <a:ext cx="3008530" cy="40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單箭頭接點 148">
              <a:extLst>
                <a:ext uri="{FF2B5EF4-FFF2-40B4-BE49-F238E27FC236}">
                  <a16:creationId xmlns:a16="http://schemas.microsoft.com/office/drawing/2014/main" id="{C4BE1ADF-6D5C-4DAA-A510-162B5B7731FD}"/>
                </a:ext>
              </a:extLst>
            </p:cNvPr>
            <p:cNvCxnSpPr>
              <a:cxnSpLocks/>
              <a:stCxn id="147" idx="3"/>
              <a:endCxn id="124" idx="1"/>
            </p:cNvCxnSpPr>
            <p:nvPr/>
          </p:nvCxnSpPr>
          <p:spPr>
            <a:xfrm flipV="1">
              <a:off x="7746253" y="3449967"/>
              <a:ext cx="1327517" cy="40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DBBC0021-CFC5-4E65-B0E2-E13889BA1448}"/>
                    </a:ext>
                  </a:extLst>
                </p:cNvPr>
                <p:cNvSpPr txBox="1"/>
                <p:nvPr/>
              </p:nvSpPr>
              <p:spPr>
                <a:xfrm>
                  <a:off x="2563512" y="4553253"/>
                  <a:ext cx="154085" cy="19773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DBBC0021-CFC5-4E65-B0E2-E13889BA1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512" y="4553253"/>
                  <a:ext cx="154085" cy="197735"/>
                </a:xfrm>
                <a:prstGeom prst="rect">
                  <a:avLst/>
                </a:prstGeom>
                <a:blipFill>
                  <a:blip r:embed="rId15"/>
                  <a:stretch>
                    <a:fillRect l="-44000" r="-40000" b="-437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>
                  <a:extLst>
                    <a:ext uri="{FF2B5EF4-FFF2-40B4-BE49-F238E27FC236}">
                      <a16:creationId xmlns:a16="http://schemas.microsoft.com/office/drawing/2014/main" id="{FD746673-F024-4858-A956-AC6DC27A0DFD}"/>
                    </a:ext>
                  </a:extLst>
                </p:cNvPr>
                <p:cNvSpPr txBox="1"/>
                <p:nvPr/>
              </p:nvSpPr>
              <p:spPr>
                <a:xfrm>
                  <a:off x="4510614" y="4548575"/>
                  <a:ext cx="157218" cy="19773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1" name="文字方塊 150">
                  <a:extLst>
                    <a:ext uri="{FF2B5EF4-FFF2-40B4-BE49-F238E27FC236}">
                      <a16:creationId xmlns:a16="http://schemas.microsoft.com/office/drawing/2014/main" id="{FD746673-F024-4858-A956-AC6DC27A0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614" y="4548575"/>
                  <a:ext cx="157218" cy="197735"/>
                </a:xfrm>
                <a:prstGeom prst="rect">
                  <a:avLst/>
                </a:prstGeom>
                <a:blipFill>
                  <a:blip r:embed="rId16"/>
                  <a:stretch>
                    <a:fillRect l="-30769" r="-23077" b="-121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F7262AFC-0280-4747-B0DB-1E247AF470BE}"/>
                    </a:ext>
                  </a:extLst>
                </p:cNvPr>
                <p:cNvSpPr txBox="1"/>
                <p:nvPr/>
              </p:nvSpPr>
              <p:spPr>
                <a:xfrm>
                  <a:off x="5668612" y="4548574"/>
                  <a:ext cx="145633" cy="19773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𝑉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2" name="文字方塊 151">
                  <a:extLst>
                    <a:ext uri="{FF2B5EF4-FFF2-40B4-BE49-F238E27FC236}">
                      <a16:creationId xmlns:a16="http://schemas.microsoft.com/office/drawing/2014/main" id="{F7262AFC-0280-4747-B0DB-1E247AF47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612" y="4548574"/>
                  <a:ext cx="145633" cy="197735"/>
                </a:xfrm>
                <a:prstGeom prst="rect">
                  <a:avLst/>
                </a:prstGeom>
                <a:blipFill>
                  <a:blip r:embed="rId17"/>
                  <a:stretch>
                    <a:fillRect l="-33333" r="-25000" b="-1212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BC529313-9432-43BA-86A2-2397B97A3306}"/>
                  </a:ext>
                </a:extLst>
              </p:cNvPr>
              <p:cNvSpPr/>
              <p:nvPr/>
            </p:nvSpPr>
            <p:spPr>
              <a:xfrm>
                <a:off x="6890834" y="4360603"/>
                <a:ext cx="5141040" cy="682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TW" altLang="en-US" b="1" i="1" smtClean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𝑓𝑙𝑎𝑡𝑡𝑒𝑛</m:t>
                              </m:r>
                              <m:r>
                                <a:rPr lang="zh-TW" altLang="en-US" b="0" i="0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p>
                          </m:sSup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zh-TW" altLang="en-US" b="0" i="0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altLang="zh-TW" b="1" i="1" smtClean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𝑓𝑙𝑎𝑡𝑡𝑒𝑛</m:t>
                          </m:r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zh-TW" altLang="en-US" b="0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Sup>
                            <m:sSubSupPr>
                              <m:ctrlP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zh-TW" altLang="en-US" b="0" i="0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>
                  <a:solidFill>
                    <a:srgbClr val="1B436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zh-TW" altLang="en-US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𝑓𝑙𝑎𝑡𝑡𝑒𝑛</m:t>
                      </m:r>
                      <m:r>
                        <a:rPr lang="zh-TW" altLang="en-US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p>
                      </m:sSup>
                      <m:r>
                        <a:rPr lang="zh-TW" altLang="en-US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zh-TW" altLang="en-US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BC529313-9432-43BA-86A2-2397B97A3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834" y="4360603"/>
                <a:ext cx="5141040" cy="682751"/>
              </a:xfrm>
              <a:prstGeom prst="rect">
                <a:avLst/>
              </a:prstGeom>
              <a:blipFill>
                <a:blip r:embed="rId24"/>
                <a:stretch>
                  <a:fillRect t="-91964" r="-12559" b="-96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8D828ED7-3392-4C1E-A869-2BA38310028D}"/>
              </a:ext>
            </a:extLst>
          </p:cNvPr>
          <p:cNvSpPr/>
          <p:nvPr/>
        </p:nvSpPr>
        <p:spPr>
          <a:xfrm>
            <a:off x="1477286" y="4548574"/>
            <a:ext cx="5227372" cy="207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5D89550B-9E63-4C49-87EB-0CD78D3D9A71}"/>
                  </a:ext>
                </a:extLst>
              </p:cNvPr>
              <p:cNvSpPr/>
              <p:nvPr/>
            </p:nvSpPr>
            <p:spPr>
              <a:xfrm>
                <a:off x="7185519" y="4062033"/>
                <a:ext cx="4451731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𝜶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𝑠𝑜𝑓𝑡𝑚𝑎𝑥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𝜜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=1,2…,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h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𝑤</m:t>
                      </m:r>
                    </m:oMath>
                  </m:oMathPara>
                </a14:m>
                <a:endParaRPr lang="zh-TW" altLang="en-US" i="1" dirty="0">
                  <a:solidFill>
                    <a:srgbClr val="1B4367"/>
                  </a:solidFill>
                  <a:ea typeface="+mj-ea"/>
                </a:endParaRPr>
              </a:p>
            </p:txBody>
          </p:sp>
        </mc:Choice>
        <mc:Fallback xmlns=""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5D89550B-9E63-4C49-87EB-0CD78D3D9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519" y="4062033"/>
                <a:ext cx="4451731" cy="80823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矩形 174">
            <a:extLst>
              <a:ext uri="{FF2B5EF4-FFF2-40B4-BE49-F238E27FC236}">
                <a16:creationId xmlns:a16="http://schemas.microsoft.com/office/drawing/2014/main" id="{983E4DD9-90C9-43E2-A267-D5CD7340DCE0}"/>
              </a:ext>
            </a:extLst>
          </p:cNvPr>
          <p:cNvSpPr/>
          <p:nvPr/>
        </p:nvSpPr>
        <p:spPr>
          <a:xfrm>
            <a:off x="1532804" y="3279801"/>
            <a:ext cx="3119723" cy="1454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1E51BF27-14A4-494B-9B3C-C3975C1D7DDE}"/>
              </a:ext>
            </a:extLst>
          </p:cNvPr>
          <p:cNvSpPr/>
          <p:nvPr/>
        </p:nvSpPr>
        <p:spPr>
          <a:xfrm>
            <a:off x="1532804" y="2831869"/>
            <a:ext cx="4252875" cy="874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E3BFE9B6-CA80-491F-BCC6-867111409851}"/>
                  </a:ext>
                </a:extLst>
              </p:cNvPr>
              <p:cNvSpPr/>
              <p:nvPr/>
            </p:nvSpPr>
            <p:spPr>
              <a:xfrm>
                <a:off x="8130839" y="4528892"/>
                <a:ext cx="2698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𝑡𝑡𝑒𝑛𝑡𝑖𝑜𝑛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TW" altLang="en-US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zh-TW" altLang="en-US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zh-TW" altLang="en-US" b="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1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𝜜</m:t>
                      </m:r>
                      <m:r>
                        <a:rPr lang="zh-TW" altLang="en-US" b="1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i="1" dirty="0">
                  <a:solidFill>
                    <a:srgbClr val="1B43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E3BFE9B6-CA80-491F-BCC6-867111409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839" y="4528892"/>
                <a:ext cx="2698175" cy="369332"/>
              </a:xfrm>
              <a:prstGeom prst="rect">
                <a:avLst/>
              </a:prstGeom>
              <a:blipFill>
                <a:blip r:embed="rId2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F4C7EAF-A6B3-4D87-8FCD-D085B3DFE149}"/>
                  </a:ext>
                </a:extLst>
              </p:cNvPr>
              <p:cNvSpPr/>
              <p:nvPr/>
            </p:nvSpPr>
            <p:spPr>
              <a:xfrm>
                <a:off x="8527424" y="4832117"/>
                <a:ext cx="1767920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TW" altLang="en-US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𝑎𝑟𝑔𝑚𝑎𝑥</m:t>
                              </m:r>
                            </m:e>
                            <m:lim>
                              <m:r>
                                <a:rPr lang="zh-TW" altLang="en-US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i="1" dirty="0">
                  <a:solidFill>
                    <a:srgbClr val="1B43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F4C7EAF-A6B3-4D87-8FCD-D085B3DFE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424" y="4832117"/>
                <a:ext cx="1767920" cy="503408"/>
              </a:xfrm>
              <a:prstGeom prst="rect">
                <a:avLst/>
              </a:prstGeom>
              <a:blipFill>
                <a:blip r:embed="rId2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矩形 180">
            <a:extLst>
              <a:ext uri="{FF2B5EF4-FFF2-40B4-BE49-F238E27FC236}">
                <a16:creationId xmlns:a16="http://schemas.microsoft.com/office/drawing/2014/main" id="{7FE66A6F-D152-4C91-8AB8-849B89AD414F}"/>
              </a:ext>
            </a:extLst>
          </p:cNvPr>
          <p:cNvSpPr/>
          <p:nvPr/>
        </p:nvSpPr>
        <p:spPr>
          <a:xfrm>
            <a:off x="6067253" y="3154820"/>
            <a:ext cx="2652334" cy="874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E427378-1806-409D-869B-8F9FA2335224}"/>
              </a:ext>
            </a:extLst>
          </p:cNvPr>
          <p:cNvGrpSpPr/>
          <p:nvPr/>
        </p:nvGrpSpPr>
        <p:grpSpPr>
          <a:xfrm>
            <a:off x="1155032" y="2437596"/>
            <a:ext cx="7800222" cy="4304819"/>
            <a:chOff x="1155032" y="2437596"/>
            <a:chExt cx="7800222" cy="430481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2159A2-4844-4BC2-8F78-1234386DDB84}"/>
                </a:ext>
              </a:extLst>
            </p:cNvPr>
            <p:cNvSpPr/>
            <p:nvPr/>
          </p:nvSpPr>
          <p:spPr>
            <a:xfrm>
              <a:off x="1155032" y="2437596"/>
              <a:ext cx="5735802" cy="43048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44C4C29-BC17-4B88-BCD0-F355D5C65B98}"/>
                </a:ext>
              </a:extLst>
            </p:cNvPr>
            <p:cNvSpPr/>
            <p:nvPr/>
          </p:nvSpPr>
          <p:spPr>
            <a:xfrm>
              <a:off x="6906873" y="4145056"/>
              <a:ext cx="20483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Hybrid Attention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108F41F-C1A3-448C-9137-EBD2F1E16159}"/>
              </a:ext>
            </a:extLst>
          </p:cNvPr>
          <p:cNvGrpSpPr/>
          <p:nvPr/>
        </p:nvGrpSpPr>
        <p:grpSpPr>
          <a:xfrm>
            <a:off x="3801505" y="1033578"/>
            <a:ext cx="4596344" cy="1073662"/>
            <a:chOff x="3801505" y="1033578"/>
            <a:chExt cx="4596344" cy="10736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3732B84-F698-495B-86AC-CD8BBA5401CF}"/>
                </a:ext>
              </a:extLst>
            </p:cNvPr>
            <p:cNvSpPr/>
            <p:nvPr/>
          </p:nvSpPr>
          <p:spPr>
            <a:xfrm>
              <a:off x="3801505" y="1033578"/>
              <a:ext cx="3212415" cy="8458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06D65DB-BE88-4CEE-8F96-904A1C7C38BF}"/>
                </a:ext>
              </a:extLst>
            </p:cNvPr>
            <p:cNvSpPr/>
            <p:nvPr/>
          </p:nvSpPr>
          <p:spPr>
            <a:xfrm>
              <a:off x="7046197" y="1737908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cs typeface="+mn-ea"/>
                  <a:sym typeface="+mn-lt"/>
                </a:rPr>
                <a:t>Conv-GRU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D13B527-D8AA-494B-8DD6-5A8C3B0881E5}"/>
                  </a:ext>
                </a:extLst>
              </p:cNvPr>
              <p:cNvSpPr/>
              <p:nvPr/>
            </p:nvSpPr>
            <p:spPr>
              <a:xfrm>
                <a:off x="8258881" y="4297860"/>
                <a:ext cx="2383729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𝜜</m:t>
                      </m:r>
                      <m:r>
                        <a:rPr lang="zh-TW" altLang="en-US" b="0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TW" altLang="en-US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zh-TW" altLang="en-US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zh-TW" altLang="en-US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TW" altLang="en-US" b="0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D13B527-D8AA-494B-8DD6-5A8C3B088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881" y="4297860"/>
                <a:ext cx="2383729" cy="80823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3FE02CA-3241-46F1-98A1-98ACE5202B65}"/>
              </a:ext>
            </a:extLst>
          </p:cNvPr>
          <p:cNvSpPr/>
          <p:nvPr/>
        </p:nvSpPr>
        <p:spPr>
          <a:xfrm>
            <a:off x="2340051" y="1185978"/>
            <a:ext cx="5918816" cy="1915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249E7A-3315-4AC7-88DD-8E995A147176}"/>
                  </a:ext>
                </a:extLst>
              </p:cNvPr>
              <p:cNvSpPr/>
              <p:nvPr/>
            </p:nvSpPr>
            <p:spPr>
              <a:xfrm>
                <a:off x="4190669" y="3972396"/>
                <a:ext cx="3727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𝚨</m:t>
                    </m:r>
                  </m:oMath>
                </a14:m>
                <a:r>
                  <a:rPr lang="zh-TW" altLang="zh-TW" b="1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代表</a:t>
                </a:r>
                <a:r>
                  <a:rPr lang="en-US" altLang="zh-TW" b="1" dirty="0">
                    <a:solidFill>
                      <a:srgbClr val="1B4367"/>
                    </a:solidFill>
                  </a:rPr>
                  <a:t>V</a:t>
                </a:r>
                <a:r>
                  <a:rPr lang="zh-TW" altLang="zh-TW" b="1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內部資訊之間的重要性比重</a:t>
                </a:r>
                <a:endParaRPr lang="zh-TW" altLang="en-US" b="1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249E7A-3315-4AC7-88DD-8E995A147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69" y="3972396"/>
                <a:ext cx="3727302" cy="369332"/>
              </a:xfrm>
              <a:prstGeom prst="rect">
                <a:avLst/>
              </a:prstGeom>
              <a:blipFill>
                <a:blip r:embed="rId29"/>
                <a:stretch>
                  <a:fillRect t="-10000" r="-98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5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4" grpId="1"/>
      <p:bldP spid="167" grpId="0" animBg="1"/>
      <p:bldP spid="167" grpId="1" animBg="1"/>
      <p:bldP spid="170" grpId="0"/>
      <p:bldP spid="170" grpId="1"/>
      <p:bldP spid="175" grpId="0" animBg="1"/>
      <p:bldP spid="175" grpId="1" animBg="1"/>
      <p:bldP spid="176" grpId="0" animBg="1"/>
      <p:bldP spid="176" grpId="1" animBg="1"/>
      <p:bldP spid="178" grpId="0"/>
      <p:bldP spid="178" grpId="1"/>
      <p:bldP spid="180" grpId="0"/>
      <p:bldP spid="180" grpId="1"/>
      <p:bldP spid="181" grpId="0" animBg="1"/>
      <p:bldP spid="181" grpId="1" animBg="1"/>
      <p:bldP spid="8" grpId="0"/>
      <p:bldP spid="8" grpId="1"/>
      <p:bldP spid="9" grpId="0" animBg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101AD8EB-0464-44E5-A961-88AD8D47FF13}"/>
              </a:ext>
            </a:extLst>
          </p:cNvPr>
          <p:cNvSpPr txBox="1"/>
          <p:nvPr/>
        </p:nvSpPr>
        <p:spPr>
          <a:xfrm>
            <a:off x="945849" y="43931"/>
            <a:ext cx="3559314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</a:t>
            </a:r>
            <a:r>
              <a:rPr lang="zh-TW" altLang="en-US" sz="2400" b="1" dirty="0">
                <a:solidFill>
                  <a:srgbClr val="1B4367"/>
                </a:solidFill>
                <a:cs typeface="+mn-ea"/>
                <a:sym typeface="+mn-lt"/>
              </a:rPr>
              <a:t>之</a:t>
            </a:r>
            <a:endParaRPr lang="en-US" altLang="zh-TW" sz="2400" b="1" dirty="0">
              <a:solidFill>
                <a:srgbClr val="1B4367"/>
              </a:solidFill>
              <a:cs typeface="+mn-ea"/>
              <a:sym typeface="+mn-lt"/>
            </a:endParaRPr>
          </a:p>
          <a:p>
            <a:r>
              <a:rPr lang="en-US" altLang="zh-TW" sz="2400" b="1" dirty="0">
                <a:solidFill>
                  <a:srgbClr val="1B4367"/>
                </a:solidFill>
                <a:cs typeface="+mn-ea"/>
                <a:sym typeface="+mn-lt"/>
              </a:rPr>
              <a:t>Soft Attention path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56">
            <a:extLst>
              <a:ext uri="{FF2B5EF4-FFF2-40B4-BE49-F238E27FC236}">
                <a16:creationId xmlns:a16="http://schemas.microsoft.com/office/drawing/2014/main" id="{06C32F56-C566-4EFF-9738-2EBDB25E4452}"/>
              </a:ext>
            </a:extLst>
          </p:cNvPr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07497C93-01DE-4424-A8A7-4F4F25C4A10A}"/>
              </a:ext>
            </a:extLst>
          </p:cNvPr>
          <p:cNvGrpSpPr/>
          <p:nvPr/>
        </p:nvGrpSpPr>
        <p:grpSpPr>
          <a:xfrm>
            <a:off x="395013" y="555592"/>
            <a:ext cx="10450233" cy="3779946"/>
            <a:chOff x="395013" y="555592"/>
            <a:chExt cx="10450233" cy="3779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0FEC555-C40B-4204-BA39-4BD972D627C1}"/>
                    </a:ext>
                  </a:extLst>
                </p:cNvPr>
                <p:cNvSpPr/>
                <p:nvPr/>
              </p:nvSpPr>
              <p:spPr>
                <a:xfrm>
                  <a:off x="395013" y="2684641"/>
                  <a:ext cx="2511265" cy="65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TW" altLang="en-US" sz="2000" b="1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𝜜</m:t>
                      </m:r>
                      <m:r>
                        <a:rPr lang="zh-TW" altLang="en-US" sz="2000" b="0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b="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TW" altLang="en-US" sz="2000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2000" b="0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b="1" i="1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zh-TW" altLang="en-US" sz="2000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zh-TW" altLang="en-US" sz="2000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sz="2000" b="1" i="1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TW" altLang="en-US" sz="2000" b="1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b="0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TW" altLang="en-US" sz="2000" b="0" i="1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a14:m>
                  <a:r>
                    <a:rPr lang="en-US" altLang="zh-TW" sz="2000" dirty="0">
                      <a:solidFill>
                        <a:srgbClr val="1B4367"/>
                      </a:solidFill>
                    </a:rPr>
                    <a:t>: </a:t>
                  </a:r>
                  <a:endParaRPr lang="zh-TW" altLang="en-US" sz="2000" dirty="0">
                    <a:solidFill>
                      <a:srgbClr val="1B4367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0FEC555-C40B-4204-BA39-4BD972D627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13" y="2684641"/>
                  <a:ext cx="2511265" cy="652936"/>
                </a:xfrm>
                <a:prstGeom prst="rect">
                  <a:avLst/>
                </a:prstGeom>
                <a:blipFill>
                  <a:blip r:embed="rId3"/>
                  <a:stretch>
                    <a:fillRect r="-14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ABF05013-C0C7-41DC-BA48-E24E647C30B5}"/>
                </a:ext>
              </a:extLst>
            </p:cNvPr>
            <p:cNvGrpSpPr/>
            <p:nvPr/>
          </p:nvGrpSpPr>
          <p:grpSpPr>
            <a:xfrm>
              <a:off x="2892758" y="555592"/>
              <a:ext cx="7952488" cy="2427432"/>
              <a:chOff x="2892758" y="555592"/>
              <a:chExt cx="7952488" cy="2427432"/>
            </a:xfrm>
          </p:grpSpPr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013C00B2-7C1E-4C23-9F6C-7258DB34946D}"/>
                  </a:ext>
                </a:extLst>
              </p:cNvPr>
              <p:cNvGrpSpPr/>
              <p:nvPr/>
            </p:nvGrpSpPr>
            <p:grpSpPr>
              <a:xfrm>
                <a:off x="2892758" y="1142775"/>
                <a:ext cx="1996363" cy="1534246"/>
                <a:chOff x="2892758" y="1142775"/>
                <a:chExt cx="1996363" cy="15342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">
                      <a:extLst>
                        <a:ext uri="{FF2B5EF4-FFF2-40B4-BE49-F238E27FC236}">
                          <a16:creationId xmlns:a16="http://schemas.microsoft.com/office/drawing/2014/main" id="{73C0FD27-C1C8-41BB-8B74-C2BF7E8E7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6704" y="1142775"/>
                      <a:ext cx="2866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1" name="TextBox 3">
                      <a:extLst>
                        <a:ext uri="{FF2B5EF4-FFF2-40B4-BE49-F238E27FC236}">
                          <a16:creationId xmlns:a16="http://schemas.microsoft.com/office/drawing/2014/main" id="{73C0FD27-C1C8-41BB-8B74-C2BF7E8E73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6704" y="1142775"/>
                      <a:ext cx="28668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9149" r="-4255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9">
                      <a:extLst>
                        <a:ext uri="{FF2B5EF4-FFF2-40B4-BE49-F238E27FC236}">
                          <a16:creationId xmlns:a16="http://schemas.microsoft.com/office/drawing/2014/main" id="{07F4A82A-AE4C-4077-AD4A-7972F3F6A5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412761"/>
                      <a:ext cx="2920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3" name="TextBox 9">
                      <a:extLst>
                        <a:ext uri="{FF2B5EF4-FFF2-40B4-BE49-F238E27FC236}">
                          <a16:creationId xmlns:a16="http://schemas.microsoft.com/office/drawing/2014/main" id="{07F4A82A-AE4C-4077-AD4A-7972F3F6A5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412761"/>
                      <a:ext cx="29200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9149" r="-4255" b="-2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5">
                      <a:extLst>
                        <a:ext uri="{FF2B5EF4-FFF2-40B4-BE49-F238E27FC236}">
                          <a16:creationId xmlns:a16="http://schemas.microsoft.com/office/drawing/2014/main" id="{BE60BA8B-0208-4D83-864C-FBF2E3E731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683989"/>
                      <a:ext cx="2920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5" name="TextBox 5">
                      <a:extLst>
                        <a:ext uri="{FF2B5EF4-FFF2-40B4-BE49-F238E27FC236}">
                          <a16:creationId xmlns:a16="http://schemas.microsoft.com/office/drawing/2014/main" id="{BE60BA8B-0208-4D83-864C-FBF2E3E731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683989"/>
                      <a:ext cx="292003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9149" r="-4255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9">
                      <a:extLst>
                        <a:ext uri="{FF2B5EF4-FFF2-40B4-BE49-F238E27FC236}">
                          <a16:creationId xmlns:a16="http://schemas.microsoft.com/office/drawing/2014/main" id="{45019514-71EE-46F6-975D-7A6DA05EF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953975"/>
                      <a:ext cx="2920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37" name="TextBox 9">
                      <a:extLst>
                        <a:ext uri="{FF2B5EF4-FFF2-40B4-BE49-F238E27FC236}">
                          <a16:creationId xmlns:a16="http://schemas.microsoft.com/office/drawing/2014/main" id="{45019514-71EE-46F6-975D-7A6DA05EFF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953975"/>
                      <a:ext cx="292003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9149" r="-4255" b="-2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Rectangle 7">
                  <a:extLst>
                    <a:ext uri="{FF2B5EF4-FFF2-40B4-BE49-F238E27FC236}">
                      <a16:creationId xmlns:a16="http://schemas.microsoft.com/office/drawing/2014/main" id="{28477835-EC25-4292-833C-C0A822ABC364}"/>
                    </a:ext>
                  </a:extLst>
                </p:cNvPr>
                <p:cNvSpPr/>
                <p:nvPr/>
              </p:nvSpPr>
              <p:spPr>
                <a:xfrm rot="16200000">
                  <a:off x="4012583" y="1351079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Rectangle 8">
                  <a:extLst>
                    <a:ext uri="{FF2B5EF4-FFF2-40B4-BE49-F238E27FC236}">
                      <a16:creationId xmlns:a16="http://schemas.microsoft.com/office/drawing/2014/main" id="{7C366763-DDAE-4649-88D4-0843A8BD74A2}"/>
                    </a:ext>
                  </a:extLst>
                </p:cNvPr>
                <p:cNvSpPr/>
                <p:nvPr/>
              </p:nvSpPr>
              <p:spPr>
                <a:xfrm rot="16200000">
                  <a:off x="4012583" y="1081093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id="{2A18979D-C00F-480F-8F54-F95C05D68597}"/>
                    </a:ext>
                  </a:extLst>
                </p:cNvPr>
                <p:cNvSpPr/>
                <p:nvPr/>
              </p:nvSpPr>
              <p:spPr>
                <a:xfrm rot="16200000">
                  <a:off x="4012584" y="809865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Rectangle 10">
                  <a:extLst>
                    <a:ext uri="{FF2B5EF4-FFF2-40B4-BE49-F238E27FC236}">
                      <a16:creationId xmlns:a16="http://schemas.microsoft.com/office/drawing/2014/main" id="{5CB9EEB2-2FAD-4A95-ADB0-73763827CC5B}"/>
                    </a:ext>
                  </a:extLst>
                </p:cNvPr>
                <p:cNvSpPr/>
                <p:nvPr/>
              </p:nvSpPr>
              <p:spPr>
                <a:xfrm rot="16200000">
                  <a:off x="4012583" y="539879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TextBox 11">
                  <a:extLst>
                    <a:ext uri="{FF2B5EF4-FFF2-40B4-BE49-F238E27FC236}">
                      <a16:creationId xmlns:a16="http://schemas.microsoft.com/office/drawing/2014/main" id="{F6F322EB-398E-4805-AEB5-CCD137CABC3B}"/>
                    </a:ext>
                  </a:extLst>
                </p:cNvPr>
                <p:cNvSpPr txBox="1"/>
                <p:nvPr/>
              </p:nvSpPr>
              <p:spPr>
                <a:xfrm>
                  <a:off x="3551056" y="2307689"/>
                  <a:ext cx="9541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[4, 256]</a:t>
                  </a:r>
                  <a:endParaRPr lang="zh-TW" altLang="en-US" dirty="0"/>
                </a:p>
              </p:txBody>
            </p:sp>
          </p:grp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88F7E4D9-8AD0-46DE-A614-51F4A8AE7894}"/>
                  </a:ext>
                </a:extLst>
              </p:cNvPr>
              <p:cNvGrpSpPr/>
              <p:nvPr/>
            </p:nvGrpSpPr>
            <p:grpSpPr>
              <a:xfrm>
                <a:off x="5752335" y="555592"/>
                <a:ext cx="1168170" cy="2427432"/>
                <a:chOff x="6016204" y="554467"/>
                <a:chExt cx="1168170" cy="24274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12">
                      <a:extLst>
                        <a:ext uri="{FF2B5EF4-FFF2-40B4-BE49-F238E27FC236}">
                          <a16:creationId xmlns:a16="http://schemas.microsoft.com/office/drawing/2014/main" id="{7AFB1C78-1649-4790-9C07-E9DB386979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6204" y="554467"/>
                      <a:ext cx="2927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49" name="TextBox 12">
                      <a:extLst>
                        <a:ext uri="{FF2B5EF4-FFF2-40B4-BE49-F238E27FC236}">
                          <a16:creationId xmlns:a16="http://schemas.microsoft.com/office/drawing/2014/main" id="{7AFB1C78-1649-4790-9C07-E9DB38697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6204" y="554467"/>
                      <a:ext cx="292772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750" r="-4167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9">
                      <a:extLst>
                        <a:ext uri="{FF2B5EF4-FFF2-40B4-BE49-F238E27FC236}">
                          <a16:creationId xmlns:a16="http://schemas.microsoft.com/office/drawing/2014/main" id="{F069D0FA-646C-494F-BA74-07EDA3B21C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4192" y="554467"/>
                      <a:ext cx="29809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51" name="TextBox 9">
                      <a:extLst>
                        <a:ext uri="{FF2B5EF4-FFF2-40B4-BE49-F238E27FC236}">
                          <a16:creationId xmlns:a16="http://schemas.microsoft.com/office/drawing/2014/main" id="{F069D0FA-646C-494F-BA74-07EDA3B21C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4192" y="554467"/>
                      <a:ext cx="298095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8367" r="-612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14">
                      <a:extLst>
                        <a:ext uri="{FF2B5EF4-FFF2-40B4-BE49-F238E27FC236}">
                          <a16:creationId xmlns:a16="http://schemas.microsoft.com/office/drawing/2014/main" id="{D6734734-0DC9-4AFF-BB2D-2533E58C8E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3862" y="554467"/>
                      <a:ext cx="29809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53" name="TextBox 14">
                      <a:extLst>
                        <a:ext uri="{FF2B5EF4-FFF2-40B4-BE49-F238E27FC236}">
                          <a16:creationId xmlns:a16="http://schemas.microsoft.com/office/drawing/2014/main" id="{D6734734-0DC9-4AFF-BB2D-2533E58C8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3862" y="554467"/>
                      <a:ext cx="298095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8367" r="-612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9">
                      <a:extLst>
                        <a:ext uri="{FF2B5EF4-FFF2-40B4-BE49-F238E27FC236}">
                          <a16:creationId xmlns:a16="http://schemas.microsoft.com/office/drawing/2014/main" id="{3E9E44D7-69B9-4476-B26C-B0AD28821F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6279" y="554467"/>
                      <a:ext cx="29809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55" name="TextBox 9">
                      <a:extLst>
                        <a:ext uri="{FF2B5EF4-FFF2-40B4-BE49-F238E27FC236}">
                          <a16:creationId xmlns:a16="http://schemas.microsoft.com/office/drawing/2014/main" id="{3E9E44D7-69B9-4476-B26C-B0AD28821F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6279" y="554467"/>
                      <a:ext cx="298095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8367" r="-612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" name="Rectangle 16">
                  <a:extLst>
                    <a:ext uri="{FF2B5EF4-FFF2-40B4-BE49-F238E27FC236}">
                      <a16:creationId xmlns:a16="http://schemas.microsoft.com/office/drawing/2014/main" id="{18A573D3-4CFD-4D95-9066-D1700995A473}"/>
                    </a:ext>
                  </a:extLst>
                </p:cNvPr>
                <p:cNvSpPr/>
                <p:nvPr/>
              </p:nvSpPr>
              <p:spPr>
                <a:xfrm rot="10800000">
                  <a:off x="6978506" y="915256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Rectangle 17">
                  <a:extLst>
                    <a:ext uri="{FF2B5EF4-FFF2-40B4-BE49-F238E27FC236}">
                      <a16:creationId xmlns:a16="http://schemas.microsoft.com/office/drawing/2014/main" id="{224093DA-6141-48A7-A565-040698AAEF42}"/>
                    </a:ext>
                  </a:extLst>
                </p:cNvPr>
                <p:cNvSpPr/>
                <p:nvPr/>
              </p:nvSpPr>
              <p:spPr>
                <a:xfrm rot="10800000">
                  <a:off x="6688751" y="915256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Rectangle 18">
                  <a:extLst>
                    <a:ext uri="{FF2B5EF4-FFF2-40B4-BE49-F238E27FC236}">
                      <a16:creationId xmlns:a16="http://schemas.microsoft.com/office/drawing/2014/main" id="{018FFBFB-48C1-4B00-A4EE-8EE56B07CC8A}"/>
                    </a:ext>
                  </a:extLst>
                </p:cNvPr>
                <p:cNvSpPr/>
                <p:nvPr/>
              </p:nvSpPr>
              <p:spPr>
                <a:xfrm rot="10800000">
                  <a:off x="6395524" y="915954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Rectangle 19">
                  <a:extLst>
                    <a:ext uri="{FF2B5EF4-FFF2-40B4-BE49-F238E27FC236}">
                      <a16:creationId xmlns:a16="http://schemas.microsoft.com/office/drawing/2014/main" id="{887DBDB5-09E2-4B2D-85D8-C4E6633DF75A}"/>
                    </a:ext>
                  </a:extLst>
                </p:cNvPr>
                <p:cNvSpPr/>
                <p:nvPr/>
              </p:nvSpPr>
              <p:spPr>
                <a:xfrm rot="10800000">
                  <a:off x="6105769" y="915256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5" name="TextBox 20">
                  <a:extLst>
                    <a:ext uri="{FF2B5EF4-FFF2-40B4-BE49-F238E27FC236}">
                      <a16:creationId xmlns:a16="http://schemas.microsoft.com/office/drawing/2014/main" id="{C669E099-08E8-410B-B74E-A91D1E15F0A4}"/>
                    </a:ext>
                  </a:extLst>
                </p:cNvPr>
                <p:cNvSpPr txBox="1"/>
                <p:nvPr/>
              </p:nvSpPr>
              <p:spPr>
                <a:xfrm>
                  <a:off x="6202162" y="2612567"/>
                  <a:ext cx="9541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[256, 4]</a:t>
                  </a:r>
                  <a:endParaRPr lang="zh-TW" altLang="en-US" dirty="0"/>
                </a:p>
              </p:txBody>
            </p:sp>
          </p:grpSp>
          <p:sp>
            <p:nvSpPr>
              <p:cNvPr id="67" name="TextBox 21">
                <a:extLst>
                  <a:ext uri="{FF2B5EF4-FFF2-40B4-BE49-F238E27FC236}">
                    <a16:creationId xmlns:a16="http://schemas.microsoft.com/office/drawing/2014/main" id="{AAF22D7D-E80F-4BCA-8859-A861A9A43B44}"/>
                  </a:ext>
                </a:extLst>
              </p:cNvPr>
              <p:cNvSpPr txBox="1"/>
              <p:nvPr/>
            </p:nvSpPr>
            <p:spPr>
              <a:xfrm>
                <a:off x="5170687" y="162887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*</a:t>
                </a:r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24">
                    <a:extLst>
                      <a:ext uri="{FF2B5EF4-FFF2-40B4-BE49-F238E27FC236}">
                        <a16:creationId xmlns:a16="http://schemas.microsoft.com/office/drawing/2014/main" id="{0B76B06F-7B2E-4E5A-B6F2-CAC3A429C866}"/>
                      </a:ext>
                    </a:extLst>
                  </p:cNvPr>
                  <p:cNvSpPr txBox="1"/>
                  <p:nvPr/>
                </p:nvSpPr>
                <p:spPr>
                  <a:xfrm>
                    <a:off x="7679246" y="1145077"/>
                    <a:ext cx="3166000" cy="12246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1" name="TextBox 24">
                    <a:extLst>
                      <a:ext uri="{FF2B5EF4-FFF2-40B4-BE49-F238E27FC236}">
                        <a16:creationId xmlns:a16="http://schemas.microsoft.com/office/drawing/2014/main" id="{0B76B06F-7B2E-4E5A-B6F2-CAC3A429C8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9246" y="1145077"/>
                    <a:ext cx="3166000" cy="122469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TextBox 30">
                <a:extLst>
                  <a:ext uri="{FF2B5EF4-FFF2-40B4-BE49-F238E27FC236}">
                    <a16:creationId xmlns:a16="http://schemas.microsoft.com/office/drawing/2014/main" id="{BFF1F8EE-27A2-4C29-B909-727AA4AE65F7}"/>
                  </a:ext>
                </a:extLst>
              </p:cNvPr>
              <p:cNvSpPr txBox="1"/>
              <p:nvPr/>
            </p:nvSpPr>
            <p:spPr>
              <a:xfrm>
                <a:off x="7103722" y="157275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=</a:t>
                </a:r>
                <a:endParaRPr lang="zh-TW" altLang="en-US" dirty="0"/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2E489024-F8D4-4A7C-88AA-19F7944D4E25}"/>
                </a:ext>
              </a:extLst>
            </p:cNvPr>
            <p:cNvGrpSpPr/>
            <p:nvPr/>
          </p:nvGrpSpPr>
          <p:grpSpPr>
            <a:xfrm>
              <a:off x="2892758" y="3110844"/>
              <a:ext cx="6886151" cy="1224694"/>
              <a:chOff x="4178655" y="3795290"/>
              <a:chExt cx="6886151" cy="1224694"/>
            </a:xfrm>
          </p:grpSpPr>
          <p:sp>
            <p:nvSpPr>
              <p:cNvPr id="75" name="TextBox 23">
                <a:extLst>
                  <a:ext uri="{FF2B5EF4-FFF2-40B4-BE49-F238E27FC236}">
                    <a16:creationId xmlns:a16="http://schemas.microsoft.com/office/drawing/2014/main" id="{785466AD-C0E9-4868-AD65-1DD49BE3EB5C}"/>
                  </a:ext>
                </a:extLst>
              </p:cNvPr>
              <p:cNvSpPr txBox="1"/>
              <p:nvPr/>
            </p:nvSpPr>
            <p:spPr>
              <a:xfrm>
                <a:off x="8215125" y="42229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=</a:t>
                </a:r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26">
                    <a:extLst>
                      <a:ext uri="{FF2B5EF4-FFF2-40B4-BE49-F238E27FC236}">
                        <a16:creationId xmlns:a16="http://schemas.microsoft.com/office/drawing/2014/main" id="{E97A96F2-FEDD-4B82-A1C4-09336D568007}"/>
                      </a:ext>
                    </a:extLst>
                  </p:cNvPr>
                  <p:cNvSpPr txBox="1"/>
                  <p:nvPr/>
                </p:nvSpPr>
                <p:spPr>
                  <a:xfrm>
                    <a:off x="5082723" y="3795290"/>
                    <a:ext cx="3285762" cy="12246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TW" sz="2000" dirty="0"/>
                      <a:t>(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US" altLang="zh-TW" dirty="0"/>
                      <a:t>)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TextBox 26">
                    <a:extLst>
                      <a:ext uri="{FF2B5EF4-FFF2-40B4-BE49-F238E27FC236}">
                        <a16:creationId xmlns:a16="http://schemas.microsoft.com/office/drawing/2014/main" id="{E97A96F2-FEDD-4B82-A1C4-09336D5680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2723" y="3795290"/>
                    <a:ext cx="3285762" cy="12246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82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TextBox 27">
                <a:extLst>
                  <a:ext uri="{FF2B5EF4-FFF2-40B4-BE49-F238E27FC236}">
                    <a16:creationId xmlns:a16="http://schemas.microsoft.com/office/drawing/2014/main" id="{D34E0508-23FC-440F-9CC6-983534916595}"/>
                  </a:ext>
                </a:extLst>
              </p:cNvPr>
              <p:cNvSpPr txBox="1"/>
              <p:nvPr/>
            </p:nvSpPr>
            <p:spPr>
              <a:xfrm>
                <a:off x="4178655" y="4222971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28">
                    <a:extLst>
                      <a:ext uri="{FF2B5EF4-FFF2-40B4-BE49-F238E27FC236}">
                        <a16:creationId xmlns:a16="http://schemas.microsoft.com/office/drawing/2014/main" id="{F0A1CAA1-C460-48AE-996E-98D63F9E9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515207" y="3844530"/>
                    <a:ext cx="2549599" cy="11433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20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44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TextBox 28">
                    <a:extLst>
                      <a:ext uri="{FF2B5EF4-FFF2-40B4-BE49-F238E27FC236}">
                        <a16:creationId xmlns:a16="http://schemas.microsoft.com/office/drawing/2014/main" id="{F0A1CAA1-C460-48AE-996E-98D63F9E9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5207" y="3844530"/>
                    <a:ext cx="2549599" cy="11433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2EFFD0AE-B017-40E5-93D6-4924E70CE669}"/>
              </a:ext>
            </a:extLst>
          </p:cNvPr>
          <p:cNvGrpSpPr/>
          <p:nvPr/>
        </p:nvGrpSpPr>
        <p:grpSpPr>
          <a:xfrm>
            <a:off x="395013" y="4831789"/>
            <a:ext cx="10963418" cy="1534246"/>
            <a:chOff x="395013" y="4831789"/>
            <a:chExt cx="10963418" cy="1534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6857999-25A2-4DF8-92AF-7DB85277F169}"/>
                    </a:ext>
                  </a:extLst>
                </p:cNvPr>
                <p:cNvSpPr/>
                <p:nvPr/>
              </p:nvSpPr>
              <p:spPr>
                <a:xfrm>
                  <a:off x="395013" y="5256273"/>
                  <a:ext cx="2987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𝑡𝑡𝑒𝑛𝑡𝑖𝑜𝑛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TW" altLang="en-US" sz="2000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zh-TW" altLang="en-US" sz="2000" b="0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1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zh-TW" altLang="en-US" sz="2000" b="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b="1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𝜜</m:t>
                      </m:r>
                      <m:r>
                        <a:rPr lang="zh-TW" altLang="en-US" sz="2000" b="1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altLang="zh-TW" sz="2000" dirty="0">
                      <a:solidFill>
                        <a:srgbClr val="1B4367"/>
                      </a:solidFill>
                      <a:latin typeface="Cambria Math" panose="02040503050406030204" pitchFamily="18" charset="0"/>
                    </a:rPr>
                    <a:t>:</a:t>
                  </a:r>
                  <a:endParaRPr lang="zh-TW" altLang="en-US" sz="2000" dirty="0">
                    <a:solidFill>
                      <a:srgbClr val="1B4367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6857999-25A2-4DF8-92AF-7DB85277F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13" y="5256273"/>
                  <a:ext cx="2987934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7576" r="-1020" b="-257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178B9D0-A559-464E-AE5C-4C461D0152AE}"/>
                </a:ext>
              </a:extLst>
            </p:cNvPr>
            <p:cNvGrpSpPr/>
            <p:nvPr/>
          </p:nvGrpSpPr>
          <p:grpSpPr>
            <a:xfrm>
              <a:off x="3707944" y="4831789"/>
              <a:ext cx="7650487" cy="1534246"/>
              <a:chOff x="3707944" y="4831789"/>
              <a:chExt cx="7650487" cy="1534246"/>
            </a:xfrm>
          </p:grpSpPr>
          <p:grpSp>
            <p:nvGrpSpPr>
              <p:cNvPr id="102" name="群組 101">
                <a:extLst>
                  <a:ext uri="{FF2B5EF4-FFF2-40B4-BE49-F238E27FC236}">
                    <a16:creationId xmlns:a16="http://schemas.microsoft.com/office/drawing/2014/main" id="{1D0057BA-5AE3-4F92-BD23-37459DE8F304}"/>
                  </a:ext>
                </a:extLst>
              </p:cNvPr>
              <p:cNvGrpSpPr/>
              <p:nvPr/>
            </p:nvGrpSpPr>
            <p:grpSpPr>
              <a:xfrm>
                <a:off x="3707944" y="4831789"/>
                <a:ext cx="4847421" cy="1534246"/>
                <a:chOff x="1992660" y="4822944"/>
                <a:chExt cx="4847421" cy="1534246"/>
              </a:xfrm>
            </p:grpSpPr>
            <p:grpSp>
              <p:nvGrpSpPr>
                <p:cNvPr id="86" name="群組 85">
                  <a:extLst>
                    <a:ext uri="{FF2B5EF4-FFF2-40B4-BE49-F238E27FC236}">
                      <a16:creationId xmlns:a16="http://schemas.microsoft.com/office/drawing/2014/main" id="{97501A80-F192-4F3C-9B4B-C01E7B492B6D}"/>
                    </a:ext>
                  </a:extLst>
                </p:cNvPr>
                <p:cNvGrpSpPr/>
                <p:nvPr/>
              </p:nvGrpSpPr>
              <p:grpSpPr>
                <a:xfrm>
                  <a:off x="4843718" y="4822944"/>
                  <a:ext cx="1996363" cy="1534246"/>
                  <a:chOff x="2892758" y="1142775"/>
                  <a:chExt cx="1996363" cy="153424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3">
                        <a:extLst>
                          <a:ext uri="{FF2B5EF4-FFF2-40B4-BE49-F238E27FC236}">
                            <a16:creationId xmlns:a16="http://schemas.microsoft.com/office/drawing/2014/main" id="{D24091AB-76FA-49B8-8FF3-94BBCE7020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6704" y="1142775"/>
                        <a:ext cx="2889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87" name="TextBox 3">
                        <a:extLst>
                          <a:ext uri="{FF2B5EF4-FFF2-40B4-BE49-F238E27FC236}">
                            <a16:creationId xmlns:a16="http://schemas.microsoft.com/office/drawing/2014/main" id="{D24091AB-76FA-49B8-8FF3-94BBCE70203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6704" y="1142775"/>
                        <a:ext cx="288925" cy="276999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l="-10638" r="-6383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TextBox 9">
                        <a:extLst>
                          <a:ext uri="{FF2B5EF4-FFF2-40B4-BE49-F238E27FC236}">
                            <a16:creationId xmlns:a16="http://schemas.microsoft.com/office/drawing/2014/main" id="{E0F90F56-B732-4D1B-AE5D-3E32F57169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2758" y="1412761"/>
                        <a:ext cx="29424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88" name="TextBox 9">
                        <a:extLst>
                          <a:ext uri="{FF2B5EF4-FFF2-40B4-BE49-F238E27FC236}">
                            <a16:creationId xmlns:a16="http://schemas.microsoft.com/office/drawing/2014/main" id="{E0F90F56-B732-4D1B-AE5D-3E32F57169D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2758" y="1412761"/>
                        <a:ext cx="294248" cy="276999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10417" r="-6250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5">
                        <a:extLst>
                          <a:ext uri="{FF2B5EF4-FFF2-40B4-BE49-F238E27FC236}">
                            <a16:creationId xmlns:a16="http://schemas.microsoft.com/office/drawing/2014/main" id="{387FAADC-F0EB-4DCC-B963-1DF95A10D6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2758" y="1683989"/>
                        <a:ext cx="29424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89" name="TextBox 5">
                        <a:extLst>
                          <a:ext uri="{FF2B5EF4-FFF2-40B4-BE49-F238E27FC236}">
                            <a16:creationId xmlns:a16="http://schemas.microsoft.com/office/drawing/2014/main" id="{387FAADC-F0EB-4DCC-B963-1DF95A10D6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2758" y="1683989"/>
                        <a:ext cx="294248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10417" r="-6250" b="-173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9">
                        <a:extLst>
                          <a:ext uri="{FF2B5EF4-FFF2-40B4-BE49-F238E27FC236}">
                            <a16:creationId xmlns:a16="http://schemas.microsoft.com/office/drawing/2014/main" id="{8C58903D-97D8-4169-A57D-3D37B771E9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2758" y="1953975"/>
                        <a:ext cx="28437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90" name="TextBox 9">
                        <a:extLst>
                          <a:ext uri="{FF2B5EF4-FFF2-40B4-BE49-F238E27FC236}">
                            <a16:creationId xmlns:a16="http://schemas.microsoft.com/office/drawing/2014/main" id="{8C58903D-97D8-4169-A57D-3D37B771E96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2758" y="1953975"/>
                        <a:ext cx="284372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10638" r="-4255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1" name="Rectangle 7">
                    <a:extLst>
                      <a:ext uri="{FF2B5EF4-FFF2-40B4-BE49-F238E27FC236}">
                        <a16:creationId xmlns:a16="http://schemas.microsoft.com/office/drawing/2014/main" id="{E66CB777-1F60-4946-AD3D-E25EE6D2AF5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12583" y="1351079"/>
                    <a:ext cx="113643" cy="163943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2" name="Rectangle 8">
                    <a:extLst>
                      <a:ext uri="{FF2B5EF4-FFF2-40B4-BE49-F238E27FC236}">
                        <a16:creationId xmlns:a16="http://schemas.microsoft.com/office/drawing/2014/main" id="{7108EC16-16F1-4859-B096-9D6C5C8F791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12583" y="1081093"/>
                    <a:ext cx="113643" cy="163943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3" name="Rectangle 9">
                    <a:extLst>
                      <a:ext uri="{FF2B5EF4-FFF2-40B4-BE49-F238E27FC236}">
                        <a16:creationId xmlns:a16="http://schemas.microsoft.com/office/drawing/2014/main" id="{03D070A5-B823-46DD-B032-E0EAAAFBA15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12584" y="809865"/>
                    <a:ext cx="113643" cy="163943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4" name="Rectangle 10">
                    <a:extLst>
                      <a:ext uri="{FF2B5EF4-FFF2-40B4-BE49-F238E27FC236}">
                        <a16:creationId xmlns:a16="http://schemas.microsoft.com/office/drawing/2014/main" id="{7C16D006-9A6D-408A-8B61-C786338383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12583" y="539879"/>
                    <a:ext cx="113643" cy="163943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5" name="TextBox 11">
                    <a:extLst>
                      <a:ext uri="{FF2B5EF4-FFF2-40B4-BE49-F238E27FC236}">
                        <a16:creationId xmlns:a16="http://schemas.microsoft.com/office/drawing/2014/main" id="{5B4D8EE9-895D-43E7-B605-F25D149CDF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1056" y="2307689"/>
                    <a:ext cx="9541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[4, 256]</a:t>
                    </a:r>
                    <a:endParaRPr lang="zh-TW" alt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28">
                      <a:extLst>
                        <a:ext uri="{FF2B5EF4-FFF2-40B4-BE49-F238E27FC236}">
                          <a16:creationId xmlns:a16="http://schemas.microsoft.com/office/drawing/2014/main" id="{8BCC75E2-EB2E-4174-8E75-927F76C8EA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2660" y="4844468"/>
                      <a:ext cx="2549599" cy="114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TW" sz="20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97" name="TextBox 28">
                      <a:extLst>
                        <a:ext uri="{FF2B5EF4-FFF2-40B4-BE49-F238E27FC236}">
                          <a16:creationId xmlns:a16="http://schemas.microsoft.com/office/drawing/2014/main" id="{8BCC75E2-EB2E-4174-8E75-927F76C8EA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2660" y="4844468"/>
                      <a:ext cx="2549599" cy="114339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1" name="TextBox 21">
                  <a:extLst>
                    <a:ext uri="{FF2B5EF4-FFF2-40B4-BE49-F238E27FC236}">
                      <a16:creationId xmlns:a16="http://schemas.microsoft.com/office/drawing/2014/main" id="{E012E001-D0AF-40B8-9A09-E7CF738277BF}"/>
                    </a:ext>
                  </a:extLst>
                </p:cNvPr>
                <p:cNvSpPr txBox="1"/>
                <p:nvPr/>
              </p:nvSpPr>
              <p:spPr>
                <a:xfrm>
                  <a:off x="4533760" y="5317991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*</a:t>
                  </a:r>
                  <a:endParaRPr lang="zh-TW" altLang="en-US" dirty="0"/>
                </a:p>
              </p:txBody>
            </p:sp>
          </p:grpSp>
          <p:grpSp>
            <p:nvGrpSpPr>
              <p:cNvPr id="103" name="群組 102">
                <a:extLst>
                  <a:ext uri="{FF2B5EF4-FFF2-40B4-BE49-F238E27FC236}">
                    <a16:creationId xmlns:a16="http://schemas.microsoft.com/office/drawing/2014/main" id="{AEA0BF17-F2FD-4475-A214-3494E59DE2D6}"/>
                  </a:ext>
                </a:extLst>
              </p:cNvPr>
              <p:cNvGrpSpPr/>
              <p:nvPr/>
            </p:nvGrpSpPr>
            <p:grpSpPr>
              <a:xfrm>
                <a:off x="9719000" y="4991786"/>
                <a:ext cx="1639431" cy="1374249"/>
                <a:chOff x="3249690" y="1302772"/>
                <a:chExt cx="1639431" cy="1374249"/>
              </a:xfrm>
            </p:grpSpPr>
            <p:sp>
              <p:nvSpPr>
                <p:cNvPr id="108" name="Rectangle 7">
                  <a:extLst>
                    <a:ext uri="{FF2B5EF4-FFF2-40B4-BE49-F238E27FC236}">
                      <a16:creationId xmlns:a16="http://schemas.microsoft.com/office/drawing/2014/main" id="{264F99AE-980D-4DFC-A91D-DF8071569E74}"/>
                    </a:ext>
                  </a:extLst>
                </p:cNvPr>
                <p:cNvSpPr/>
                <p:nvPr/>
              </p:nvSpPr>
              <p:spPr>
                <a:xfrm rot="16200000">
                  <a:off x="4012583" y="1351079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Rectangle 8">
                  <a:extLst>
                    <a:ext uri="{FF2B5EF4-FFF2-40B4-BE49-F238E27FC236}">
                      <a16:creationId xmlns:a16="http://schemas.microsoft.com/office/drawing/2014/main" id="{A7ED7162-47A1-4A09-A2BA-120C958B5D4B}"/>
                    </a:ext>
                  </a:extLst>
                </p:cNvPr>
                <p:cNvSpPr/>
                <p:nvPr/>
              </p:nvSpPr>
              <p:spPr>
                <a:xfrm rot="16200000">
                  <a:off x="4012583" y="1081093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Rectangle 9">
                  <a:extLst>
                    <a:ext uri="{FF2B5EF4-FFF2-40B4-BE49-F238E27FC236}">
                      <a16:creationId xmlns:a16="http://schemas.microsoft.com/office/drawing/2014/main" id="{6C37871A-3C48-4A58-87A9-2C3E3737FC6F}"/>
                    </a:ext>
                  </a:extLst>
                </p:cNvPr>
                <p:cNvSpPr/>
                <p:nvPr/>
              </p:nvSpPr>
              <p:spPr>
                <a:xfrm rot="16200000">
                  <a:off x="4012584" y="809865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1" name="Rectangle 10">
                  <a:extLst>
                    <a:ext uri="{FF2B5EF4-FFF2-40B4-BE49-F238E27FC236}">
                      <a16:creationId xmlns:a16="http://schemas.microsoft.com/office/drawing/2014/main" id="{FC1395E1-0558-4C67-B7BC-E28CC7E850C0}"/>
                    </a:ext>
                  </a:extLst>
                </p:cNvPr>
                <p:cNvSpPr/>
                <p:nvPr/>
              </p:nvSpPr>
              <p:spPr>
                <a:xfrm rot="16200000">
                  <a:off x="4012583" y="539879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TextBox 11">
                  <a:extLst>
                    <a:ext uri="{FF2B5EF4-FFF2-40B4-BE49-F238E27FC236}">
                      <a16:creationId xmlns:a16="http://schemas.microsoft.com/office/drawing/2014/main" id="{EE54FCD3-443F-41EA-B3EC-365CC8F859C1}"/>
                    </a:ext>
                  </a:extLst>
                </p:cNvPr>
                <p:cNvSpPr txBox="1"/>
                <p:nvPr/>
              </p:nvSpPr>
              <p:spPr>
                <a:xfrm>
                  <a:off x="3551056" y="2307689"/>
                  <a:ext cx="9541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[4, 256]</a:t>
                  </a:r>
                  <a:endParaRPr lang="zh-TW" altLang="en-US" dirty="0"/>
                </a:p>
              </p:txBody>
            </p:sp>
          </p:grpSp>
          <p:sp>
            <p:nvSpPr>
              <p:cNvPr id="116" name="TextBox 30">
                <a:extLst>
                  <a:ext uri="{FF2B5EF4-FFF2-40B4-BE49-F238E27FC236}">
                    <a16:creationId xmlns:a16="http://schemas.microsoft.com/office/drawing/2014/main" id="{96BA8F35-92F4-4DBF-BA54-0BB44A799CEF}"/>
                  </a:ext>
                </a:extLst>
              </p:cNvPr>
              <p:cNvSpPr txBox="1"/>
              <p:nvPr/>
            </p:nvSpPr>
            <p:spPr>
              <a:xfrm>
                <a:off x="8987140" y="527365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=</a:t>
                </a:r>
                <a:endParaRPr lang="zh-TW" altLang="en-US" dirty="0"/>
              </a:p>
            </p:txBody>
          </p:sp>
        </p:grp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C9419E7-D5C1-4746-A450-1609F4F676A8}"/>
              </a:ext>
            </a:extLst>
          </p:cNvPr>
          <p:cNvGrpSpPr/>
          <p:nvPr/>
        </p:nvGrpSpPr>
        <p:grpSpPr>
          <a:xfrm>
            <a:off x="7103722" y="2782792"/>
            <a:ext cx="3364689" cy="627460"/>
            <a:chOff x="7103722" y="2782792"/>
            <a:chExt cx="3364689" cy="627460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1329A05-F7D7-4B28-831B-99333A8E3935}"/>
                </a:ext>
              </a:extLst>
            </p:cNvPr>
            <p:cNvSpPr/>
            <p:nvPr/>
          </p:nvSpPr>
          <p:spPr>
            <a:xfrm>
              <a:off x="7103722" y="3154777"/>
              <a:ext cx="2775881" cy="255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7033F4A-5895-403F-A6A3-EEEB8CC2AD07}"/>
                </a:ext>
              </a:extLst>
            </p:cNvPr>
            <p:cNvSpPr/>
            <p:nvPr/>
          </p:nvSpPr>
          <p:spPr>
            <a:xfrm>
              <a:off x="9463008" y="2782792"/>
              <a:ext cx="1005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相加為</a:t>
              </a:r>
              <a:r>
                <a:rPr lang="en-US" altLang="zh-TW" b="1" dirty="0">
                  <a:solidFill>
                    <a:srgbClr val="FF0000"/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D4C04BBC-935D-434D-99FB-A85B6B715FF7}"/>
              </a:ext>
            </a:extLst>
          </p:cNvPr>
          <p:cNvGrpSpPr/>
          <p:nvPr/>
        </p:nvGrpSpPr>
        <p:grpSpPr>
          <a:xfrm>
            <a:off x="7871790" y="797343"/>
            <a:ext cx="4087388" cy="627460"/>
            <a:chOff x="7103722" y="2782792"/>
            <a:chExt cx="4087388" cy="627460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3AAD0A1A-3F7A-43C6-BD84-54BEC264D55F}"/>
                </a:ext>
              </a:extLst>
            </p:cNvPr>
            <p:cNvSpPr/>
            <p:nvPr/>
          </p:nvSpPr>
          <p:spPr>
            <a:xfrm>
              <a:off x="7103722" y="3154777"/>
              <a:ext cx="2775881" cy="255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48009CC9-0EB7-4540-B5FB-FAE055CBFDEE}"/>
                    </a:ext>
                  </a:extLst>
                </p:cNvPr>
                <p:cNvSpPr/>
                <p:nvPr/>
              </p:nvSpPr>
              <p:spPr>
                <a:xfrm>
                  <a:off x="9463008" y="2782792"/>
                  <a:ext cx="172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TW" altLang="en-US" b="1" dirty="0">
                      <a:solidFill>
                        <a:srgbClr val="FF0000"/>
                      </a:solidFill>
                      <a:cs typeface="+mn-ea"/>
                      <a:sym typeface="+mn-lt"/>
                    </a:rPr>
                    <a:t>對</a:t>
                  </a:r>
                  <a:r>
                    <a:rPr lang="en-US" altLang="zh-TW" b="1" dirty="0">
                      <a:solidFill>
                        <a:srgbClr val="FF0000"/>
                      </a:solidFill>
                      <a:cs typeface="+mn-ea"/>
                      <a:sym typeface="+mn-lt"/>
                    </a:rPr>
                    <a:t>K</a:t>
                  </a:r>
                  <a:r>
                    <a:rPr lang="zh-TW" altLang="en-US" b="1" dirty="0">
                      <a:solidFill>
                        <a:srgbClr val="FF0000"/>
                      </a:solidFill>
                      <a:cs typeface="+mn-ea"/>
                      <a:sym typeface="+mn-lt"/>
                    </a:rPr>
                    <a:t>的相似度</a:t>
                  </a:r>
                  <a:endParaRPr lang="en-US" altLang="zh-TW" b="1" dirty="0">
                    <a:solidFill>
                      <a:srgbClr val="FF0000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48009CC9-0EB7-4540-B5FB-FAE055CBFD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008" y="2782792"/>
                  <a:ext cx="1728102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10000" r="-2817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14382C0-4FEB-4A1A-AC95-A44FDB2B9215}"/>
              </a:ext>
            </a:extLst>
          </p:cNvPr>
          <p:cNvGrpSpPr/>
          <p:nvPr/>
        </p:nvGrpSpPr>
        <p:grpSpPr>
          <a:xfrm>
            <a:off x="3820682" y="4574700"/>
            <a:ext cx="8285983" cy="1481783"/>
            <a:chOff x="3820682" y="4574700"/>
            <a:chExt cx="8285983" cy="1481783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63D1D6D-510E-4967-87FC-FC4C78F7A209}"/>
                </a:ext>
              </a:extLst>
            </p:cNvPr>
            <p:cNvGrpSpPr/>
            <p:nvPr/>
          </p:nvGrpSpPr>
          <p:grpSpPr>
            <a:xfrm>
              <a:off x="3820682" y="4831789"/>
              <a:ext cx="7830008" cy="1224694"/>
              <a:chOff x="3820682" y="4831789"/>
              <a:chExt cx="7830008" cy="1224694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B345A614-52A7-410E-8491-8A1503DB9F9F}"/>
                  </a:ext>
                </a:extLst>
              </p:cNvPr>
              <p:cNvSpPr/>
              <p:nvPr/>
            </p:nvSpPr>
            <p:spPr>
              <a:xfrm>
                <a:off x="6828280" y="4831789"/>
                <a:ext cx="1872552" cy="122469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C2D56A71-74EB-44CF-8E9F-7EE515357AE2}"/>
                  </a:ext>
                </a:extLst>
              </p:cNvPr>
              <p:cNvSpPr/>
              <p:nvPr/>
            </p:nvSpPr>
            <p:spPr>
              <a:xfrm>
                <a:off x="3820682" y="4853313"/>
                <a:ext cx="2306542" cy="2554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F3D6130-5DAB-4620-BAB1-C3DF533655FE}"/>
                  </a:ext>
                </a:extLst>
              </p:cNvPr>
              <p:cNvSpPr/>
              <p:nvPr/>
            </p:nvSpPr>
            <p:spPr>
              <a:xfrm>
                <a:off x="9344148" y="4920870"/>
                <a:ext cx="2306542" cy="2554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27A851-4580-4958-8F92-EB2FD990FCB5}"/>
                </a:ext>
              </a:extLst>
            </p:cNvPr>
            <p:cNvSpPr/>
            <p:nvPr/>
          </p:nvSpPr>
          <p:spPr>
            <a:xfrm>
              <a:off x="9690619" y="4574700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將</a:t>
              </a:r>
              <a:r>
                <a:rPr lang="en-US" altLang="zh-TW" b="1" dirty="0">
                  <a:solidFill>
                    <a:srgbClr val="FF0000"/>
                  </a:solidFill>
                </a:rPr>
                <a:t>V</a:t>
              </a:r>
              <a:r>
                <a:rPr lang="zh-TW" altLang="zh-TW" b="1" dirty="0">
                  <a:solidFill>
                    <a:srgbClr val="FF0000"/>
                  </a:solidFill>
                </a:rPr>
                <a:t>賦與不同的</a:t>
              </a:r>
              <a:r>
                <a:rPr lang="zh-TW" altLang="en-US" b="1" dirty="0">
                  <a:solidFill>
                    <a:srgbClr val="FF0000"/>
                  </a:solidFill>
                </a:rPr>
                <a:t>重要度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00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101AD8EB-0464-44E5-A961-88AD8D47FF13}"/>
              </a:ext>
            </a:extLst>
          </p:cNvPr>
          <p:cNvSpPr txBox="1"/>
          <p:nvPr/>
        </p:nvSpPr>
        <p:spPr>
          <a:xfrm>
            <a:off x="945849" y="43931"/>
            <a:ext cx="3015615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</a:t>
            </a:r>
            <a:r>
              <a:rPr lang="zh-TW" altLang="en-US" sz="2400" b="1" dirty="0">
                <a:solidFill>
                  <a:srgbClr val="1B4367"/>
                </a:solidFill>
                <a:cs typeface="+mn-ea"/>
                <a:sym typeface="+mn-lt"/>
              </a:rPr>
              <a:t>之</a:t>
            </a:r>
            <a:r>
              <a:rPr lang="en-US" altLang="zh-TW" sz="2400" b="1" dirty="0">
                <a:solidFill>
                  <a:srgbClr val="1B4367"/>
                </a:solidFill>
                <a:cs typeface="+mn-ea"/>
                <a:sym typeface="+mn-lt"/>
              </a:rPr>
              <a:t>Hard Attention path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56">
            <a:extLst>
              <a:ext uri="{FF2B5EF4-FFF2-40B4-BE49-F238E27FC236}">
                <a16:creationId xmlns:a16="http://schemas.microsoft.com/office/drawing/2014/main" id="{06C32F56-C566-4EFF-9738-2EBDB25E4452}"/>
              </a:ext>
            </a:extLst>
          </p:cNvPr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D2B03E-1D3C-4A20-A6FC-AA6BA0824AAE}"/>
                  </a:ext>
                </a:extLst>
              </p:cNvPr>
              <p:cNvSpPr/>
              <p:nvPr/>
            </p:nvSpPr>
            <p:spPr>
              <a:xfrm>
                <a:off x="665875" y="4971665"/>
                <a:ext cx="1952779" cy="548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TW" altLang="en-US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</m:e>
                          <m:lim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zh-TW" altLang="en-US" sz="2000" b="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sz="2000" dirty="0">
                    <a:solidFill>
                      <a:srgbClr val="1B4367"/>
                    </a:solidFill>
                    <a:latin typeface="Cambria Math" panose="02040503050406030204" pitchFamily="18" charset="0"/>
                  </a:rPr>
                  <a:t>:</a:t>
                </a:r>
                <a:endParaRPr lang="zh-TW" altLang="en-US" sz="2000" dirty="0">
                  <a:solidFill>
                    <a:srgbClr val="1B43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D2B03E-1D3C-4A20-A6FC-AA6BA082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5" y="4971665"/>
                <a:ext cx="1952779" cy="548933"/>
              </a:xfrm>
              <a:prstGeom prst="rect">
                <a:avLst/>
              </a:prstGeom>
              <a:blipFill>
                <a:blip r:embed="rId3"/>
                <a:stretch>
                  <a:fillRect t="-7778" r="-2181" b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95970672-A767-48BD-90CB-577E673E031C}"/>
              </a:ext>
            </a:extLst>
          </p:cNvPr>
          <p:cNvGrpSpPr/>
          <p:nvPr/>
        </p:nvGrpSpPr>
        <p:grpSpPr>
          <a:xfrm>
            <a:off x="5972515" y="1869296"/>
            <a:ext cx="1005403" cy="1899749"/>
            <a:chOff x="5336624" y="1728975"/>
            <a:chExt cx="1005403" cy="189974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151FC5-169D-4971-88CA-8B79016AB8B3}"/>
                </a:ext>
              </a:extLst>
            </p:cNvPr>
            <p:cNvSpPr/>
            <p:nvPr/>
          </p:nvSpPr>
          <p:spPr>
            <a:xfrm>
              <a:off x="5336624" y="1728975"/>
              <a:ext cx="1005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相加為</a:t>
              </a:r>
              <a:r>
                <a:rPr lang="en-US" altLang="zh-TW" b="1" dirty="0">
                  <a:solidFill>
                    <a:srgbClr val="FF0000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BAAC224-1F2B-47BD-8FDF-56DB80F3D0E6}"/>
                </a:ext>
              </a:extLst>
            </p:cNvPr>
            <p:cNvSpPr/>
            <p:nvPr/>
          </p:nvSpPr>
          <p:spPr>
            <a:xfrm>
              <a:off x="5582653" y="2098307"/>
              <a:ext cx="513347" cy="1530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045E783-DB63-440B-A7A9-A27F5836B316}"/>
              </a:ext>
            </a:extLst>
          </p:cNvPr>
          <p:cNvGrpSpPr/>
          <p:nvPr/>
        </p:nvGrpSpPr>
        <p:grpSpPr>
          <a:xfrm>
            <a:off x="665875" y="2392876"/>
            <a:ext cx="9476592" cy="1434560"/>
            <a:chOff x="665875" y="2392876"/>
            <a:chExt cx="9476592" cy="143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E181164-1FC6-446C-8FD0-4D4CAC2B29F7}"/>
                    </a:ext>
                  </a:extLst>
                </p:cNvPr>
                <p:cNvSpPr/>
                <p:nvPr/>
              </p:nvSpPr>
              <p:spPr>
                <a:xfrm>
                  <a:off x="665875" y="2392876"/>
                  <a:ext cx="3235758" cy="11955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000" i="1" smtClean="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TW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naryPr>
                              <m:sub>
                                <m:r>
                                  <a:rPr lang="en-US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TW" altLang="en-US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b="1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𝜜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</m:t>
                        </m:r>
                      </m:oMath>
                    </m:oMathPara>
                  </a14:m>
                  <a:endParaRPr lang="en-US" altLang="zh-TW" sz="2000" i="1" dirty="0">
                    <a:solidFill>
                      <a:srgbClr val="1B4367"/>
                    </a:solidFill>
                    <a:latin typeface="Cambria Math" panose="02040503050406030204" pitchFamily="18" charset="0"/>
                    <a:ea typeface="+mj-ea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𝑖</m:t>
                      </m:r>
                      <m:r>
                        <a:rPr lang="en-US" altLang="zh-TW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=1,2…,</m:t>
                      </m:r>
                      <m:r>
                        <a:rPr lang="en-US" altLang="zh-TW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h</m:t>
                      </m:r>
                      <m:r>
                        <a:rPr lang="en-US" altLang="zh-TW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∗</m:t>
                      </m:r>
                      <m:r>
                        <a:rPr lang="en-US" altLang="zh-TW" sz="2000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𝑤</m:t>
                      </m:r>
                    </m:oMath>
                  </a14:m>
                  <a:r>
                    <a:rPr lang="en-US" altLang="zh-TW" sz="2000" dirty="0">
                      <a:solidFill>
                        <a:srgbClr val="1B4367"/>
                      </a:solidFill>
                      <a:ea typeface="+mj-ea"/>
                    </a:rPr>
                    <a:t>:</a:t>
                  </a:r>
                  <a:endParaRPr lang="zh-TW" altLang="en-US" sz="2000" dirty="0">
                    <a:solidFill>
                      <a:srgbClr val="1B4367"/>
                    </a:solidFill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E181164-1FC6-446C-8FD0-4D4CAC2B2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75" y="2392876"/>
                  <a:ext cx="3235758" cy="1195584"/>
                </a:xfrm>
                <a:prstGeom prst="rect">
                  <a:avLst/>
                </a:prstGeom>
                <a:blipFill>
                  <a:blip r:embed="rId4"/>
                  <a:stretch>
                    <a:fillRect b="-86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9523B59-72C2-4881-BAF0-6CB6D6FB1996}"/>
                </a:ext>
              </a:extLst>
            </p:cNvPr>
            <p:cNvGrpSpPr/>
            <p:nvPr/>
          </p:nvGrpSpPr>
          <p:grpSpPr>
            <a:xfrm>
              <a:off x="3840480" y="2392876"/>
              <a:ext cx="6301987" cy="1434560"/>
              <a:chOff x="5494464" y="2285610"/>
              <a:chExt cx="3687657" cy="14345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28">
                    <a:extLst>
                      <a:ext uri="{FF2B5EF4-FFF2-40B4-BE49-F238E27FC236}">
                        <a16:creationId xmlns:a16="http://schemas.microsoft.com/office/drawing/2014/main" id="{15FFBD52-66D6-4743-8382-6FA0802FC97E}"/>
                      </a:ext>
                    </a:extLst>
                  </p:cNvPr>
                  <p:cNvSpPr txBox="1"/>
                  <p:nvPr/>
                </p:nvSpPr>
                <p:spPr>
                  <a:xfrm>
                    <a:off x="8717661" y="2308527"/>
                    <a:ext cx="464460" cy="1133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" name="TextBox 28">
                    <a:extLst>
                      <a:ext uri="{FF2B5EF4-FFF2-40B4-BE49-F238E27FC236}">
                        <a16:creationId xmlns:a16="http://schemas.microsoft.com/office/drawing/2014/main" id="{15FFBD52-66D6-4743-8382-6FA0802FC9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7661" y="2308527"/>
                    <a:ext cx="464460" cy="11339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28">
                    <a:extLst>
                      <a:ext uri="{FF2B5EF4-FFF2-40B4-BE49-F238E27FC236}">
                        <a16:creationId xmlns:a16="http://schemas.microsoft.com/office/drawing/2014/main" id="{CF495987-4B32-449B-84FE-9A250AF8F2F6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464" y="2285610"/>
                    <a:ext cx="3129772" cy="14345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41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43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pt-BR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TextBox 28">
                    <a:extLst>
                      <a:ext uri="{FF2B5EF4-FFF2-40B4-BE49-F238E27FC236}">
                        <a16:creationId xmlns:a16="http://schemas.microsoft.com/office/drawing/2014/main" id="{CF495987-4B32-449B-84FE-9A250AF8F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464" y="2285610"/>
                    <a:ext cx="3129772" cy="14345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30">
                <a:extLst>
                  <a:ext uri="{FF2B5EF4-FFF2-40B4-BE49-F238E27FC236}">
                    <a16:creationId xmlns:a16="http://schemas.microsoft.com/office/drawing/2014/main" id="{5DFF2E1B-050F-4147-B76A-B55299A4879E}"/>
                  </a:ext>
                </a:extLst>
              </p:cNvPr>
              <p:cNvSpPr txBox="1"/>
              <p:nvPr/>
            </p:nvSpPr>
            <p:spPr>
              <a:xfrm>
                <a:off x="8484097" y="2711904"/>
                <a:ext cx="186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/>
                  <a:t>=</a:t>
                </a:r>
                <a:endParaRPr lang="zh-TW" altLang="en-US" dirty="0"/>
              </a:p>
            </p:txBody>
          </p:sp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CCEDABE-E3EB-46B6-9C27-5C94A026B98C}"/>
              </a:ext>
            </a:extLst>
          </p:cNvPr>
          <p:cNvGrpSpPr/>
          <p:nvPr/>
        </p:nvGrpSpPr>
        <p:grpSpPr>
          <a:xfrm>
            <a:off x="8949585" y="1869296"/>
            <a:ext cx="2723823" cy="1899749"/>
            <a:chOff x="8949585" y="1869296"/>
            <a:chExt cx="2723823" cy="18997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D3D914D-8A33-4210-9682-E4858A152E3B}"/>
                </a:ext>
              </a:extLst>
            </p:cNvPr>
            <p:cNvSpPr/>
            <p:nvPr/>
          </p:nvSpPr>
          <p:spPr>
            <a:xfrm>
              <a:off x="9488925" y="2238628"/>
              <a:ext cx="513347" cy="1530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B8E82E-8AD9-4200-B06A-32E4E42D298C}"/>
                </a:ext>
              </a:extLst>
            </p:cNvPr>
            <p:cNvSpPr/>
            <p:nvPr/>
          </p:nvSpPr>
          <p:spPr>
            <a:xfrm>
              <a:off x="8949585" y="1869296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代表每個位置的重要程度</a:t>
              </a:r>
              <a:endParaRPr lang="en-US" altLang="zh-TW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8">
                <a:extLst>
                  <a:ext uri="{FF2B5EF4-FFF2-40B4-BE49-F238E27FC236}">
                    <a16:creationId xmlns:a16="http://schemas.microsoft.com/office/drawing/2014/main" id="{24522A1D-56B9-467C-90C2-BC2339812349}"/>
                  </a:ext>
                </a:extLst>
              </p:cNvPr>
              <p:cNvSpPr txBox="1"/>
              <p:nvPr/>
            </p:nvSpPr>
            <p:spPr>
              <a:xfrm>
                <a:off x="3961464" y="4582929"/>
                <a:ext cx="2134536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9" name="TextBox 28">
                <a:extLst>
                  <a:ext uri="{FF2B5EF4-FFF2-40B4-BE49-F238E27FC236}">
                    <a16:creationId xmlns:a16="http://schemas.microsoft.com/office/drawing/2014/main" id="{24522A1D-56B9-467C-90C2-BC233981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64" y="4582929"/>
                <a:ext cx="2134536" cy="1133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E0BF2988-1251-4777-989F-041531BF5372}"/>
              </a:ext>
            </a:extLst>
          </p:cNvPr>
          <p:cNvGrpSpPr/>
          <p:nvPr/>
        </p:nvGrpSpPr>
        <p:grpSpPr>
          <a:xfrm>
            <a:off x="6475216" y="152588"/>
            <a:ext cx="4535811" cy="1503468"/>
            <a:chOff x="5833304" y="150384"/>
            <a:chExt cx="5699649" cy="1503468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EE05600C-AD42-4D68-AB10-D22F9E227767}"/>
                </a:ext>
              </a:extLst>
            </p:cNvPr>
            <p:cNvGrpSpPr/>
            <p:nvPr/>
          </p:nvGrpSpPr>
          <p:grpSpPr>
            <a:xfrm>
              <a:off x="6699895" y="150384"/>
              <a:ext cx="4833058" cy="1503468"/>
              <a:chOff x="2007023" y="4822944"/>
              <a:chExt cx="4833058" cy="1503468"/>
            </a:xfrm>
          </p:grpSpPr>
          <p:grpSp>
            <p:nvGrpSpPr>
              <p:cNvPr id="108" name="群組 107">
                <a:extLst>
                  <a:ext uri="{FF2B5EF4-FFF2-40B4-BE49-F238E27FC236}">
                    <a16:creationId xmlns:a16="http://schemas.microsoft.com/office/drawing/2014/main" id="{20A53F11-C95C-4E2E-911C-31E0EBE8A0C6}"/>
                  </a:ext>
                </a:extLst>
              </p:cNvPr>
              <p:cNvGrpSpPr/>
              <p:nvPr/>
            </p:nvGrpSpPr>
            <p:grpSpPr>
              <a:xfrm>
                <a:off x="4843718" y="4822944"/>
                <a:ext cx="1996363" cy="1503468"/>
                <a:chOff x="2892758" y="1142775"/>
                <a:chExt cx="1996363" cy="1503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3">
                      <a:extLst>
                        <a:ext uri="{FF2B5EF4-FFF2-40B4-BE49-F238E27FC236}">
                          <a16:creationId xmlns:a16="http://schemas.microsoft.com/office/drawing/2014/main" id="{3BDDFEC5-4414-4257-920A-DBBFB79F56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6704" y="1142775"/>
                      <a:ext cx="2582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/>
                    </a:p>
                  </p:txBody>
                </p:sp>
              </mc:Choice>
              <mc:Fallback xmlns="">
                <p:sp>
                  <p:nvSpPr>
                    <p:cNvPr id="111" name="TextBox 3">
                      <a:extLst>
                        <a:ext uri="{FF2B5EF4-FFF2-40B4-BE49-F238E27FC236}">
                          <a16:creationId xmlns:a16="http://schemas.microsoft.com/office/drawing/2014/main" id="{3BDDFEC5-4414-4257-920A-DBBFB79F56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6704" y="1142775"/>
                      <a:ext cx="258276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0588" r="-17647" b="-1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9">
                      <a:extLst>
                        <a:ext uri="{FF2B5EF4-FFF2-40B4-BE49-F238E27FC236}">
                          <a16:creationId xmlns:a16="http://schemas.microsoft.com/office/drawing/2014/main" id="{428F5819-29A4-4CD0-A52D-1B8865B95E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412761"/>
                      <a:ext cx="26302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/>
                    </a:p>
                  </p:txBody>
                </p:sp>
              </mc:Choice>
              <mc:Fallback xmlns="">
                <p:sp>
                  <p:nvSpPr>
                    <p:cNvPr id="112" name="TextBox 9">
                      <a:extLst>
                        <a:ext uri="{FF2B5EF4-FFF2-40B4-BE49-F238E27FC236}">
                          <a16:creationId xmlns:a16="http://schemas.microsoft.com/office/drawing/2014/main" id="{428F5819-29A4-4CD0-A52D-1B8865B95E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412761"/>
                      <a:ext cx="263021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6471" r="-17647" b="-1463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5">
                      <a:extLst>
                        <a:ext uri="{FF2B5EF4-FFF2-40B4-BE49-F238E27FC236}">
                          <a16:creationId xmlns:a16="http://schemas.microsoft.com/office/drawing/2014/main" id="{1F1A7A3F-5DB4-4569-982B-3F5F7EBEC1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683989"/>
                      <a:ext cx="26302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/>
                    </a:p>
                  </p:txBody>
                </p:sp>
              </mc:Choice>
              <mc:Fallback xmlns="">
                <p:sp>
                  <p:nvSpPr>
                    <p:cNvPr id="113" name="TextBox 5">
                      <a:extLst>
                        <a:ext uri="{FF2B5EF4-FFF2-40B4-BE49-F238E27FC236}">
                          <a16:creationId xmlns:a16="http://schemas.microsoft.com/office/drawing/2014/main" id="{1F1A7A3F-5DB4-4569-982B-3F5F7EBEC1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683989"/>
                      <a:ext cx="263021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6471" r="-17647" b="-1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9">
                      <a:extLst>
                        <a:ext uri="{FF2B5EF4-FFF2-40B4-BE49-F238E27FC236}">
                          <a16:creationId xmlns:a16="http://schemas.microsoft.com/office/drawing/2014/main" id="{E9E014D6-32B1-458A-95DF-7E140B623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2758" y="1953975"/>
                      <a:ext cx="25423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600" dirty="0"/>
                    </a:p>
                  </p:txBody>
                </p:sp>
              </mc:Choice>
              <mc:Fallback xmlns="">
                <p:sp>
                  <p:nvSpPr>
                    <p:cNvPr id="114" name="TextBox 9">
                      <a:extLst>
                        <a:ext uri="{FF2B5EF4-FFF2-40B4-BE49-F238E27FC236}">
                          <a16:creationId xmlns:a16="http://schemas.microsoft.com/office/drawing/2014/main" id="{E9E014D6-32B1-458A-95DF-7E140B623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2758" y="1953975"/>
                      <a:ext cx="254236" cy="24622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4242" r="-21212" b="-1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Rectangle 7">
                  <a:extLst>
                    <a:ext uri="{FF2B5EF4-FFF2-40B4-BE49-F238E27FC236}">
                      <a16:creationId xmlns:a16="http://schemas.microsoft.com/office/drawing/2014/main" id="{8D2D5DD5-9FD0-4C00-B5A7-85E886839C12}"/>
                    </a:ext>
                  </a:extLst>
                </p:cNvPr>
                <p:cNvSpPr/>
                <p:nvPr/>
              </p:nvSpPr>
              <p:spPr>
                <a:xfrm rot="16200000">
                  <a:off x="4012583" y="1351079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16" name="Rectangle 8">
                  <a:extLst>
                    <a:ext uri="{FF2B5EF4-FFF2-40B4-BE49-F238E27FC236}">
                      <a16:creationId xmlns:a16="http://schemas.microsoft.com/office/drawing/2014/main" id="{0FB39A99-7783-4C0C-B8A0-9B9CEAD852FB}"/>
                    </a:ext>
                  </a:extLst>
                </p:cNvPr>
                <p:cNvSpPr/>
                <p:nvPr/>
              </p:nvSpPr>
              <p:spPr>
                <a:xfrm rot="16200000">
                  <a:off x="4012583" y="1081093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17" name="Rectangle 9">
                  <a:extLst>
                    <a:ext uri="{FF2B5EF4-FFF2-40B4-BE49-F238E27FC236}">
                      <a16:creationId xmlns:a16="http://schemas.microsoft.com/office/drawing/2014/main" id="{0A50EA17-51DA-4586-9C10-323E2BAEBA5E}"/>
                    </a:ext>
                  </a:extLst>
                </p:cNvPr>
                <p:cNvSpPr/>
                <p:nvPr/>
              </p:nvSpPr>
              <p:spPr>
                <a:xfrm rot="16200000">
                  <a:off x="4012584" y="809865"/>
                  <a:ext cx="113643" cy="163943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18" name="Rectangle 10">
                  <a:extLst>
                    <a:ext uri="{FF2B5EF4-FFF2-40B4-BE49-F238E27FC236}">
                      <a16:creationId xmlns:a16="http://schemas.microsoft.com/office/drawing/2014/main" id="{76117E08-620E-4801-AC68-762E7D0355D3}"/>
                    </a:ext>
                  </a:extLst>
                </p:cNvPr>
                <p:cNvSpPr/>
                <p:nvPr/>
              </p:nvSpPr>
              <p:spPr>
                <a:xfrm rot="16200000">
                  <a:off x="4012583" y="539879"/>
                  <a:ext cx="113643" cy="16394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19" name="TextBox 11">
                  <a:extLst>
                    <a:ext uri="{FF2B5EF4-FFF2-40B4-BE49-F238E27FC236}">
                      <a16:creationId xmlns:a16="http://schemas.microsoft.com/office/drawing/2014/main" id="{E1EA5BD3-38BF-4C32-8101-FC3139722E23}"/>
                    </a:ext>
                  </a:extLst>
                </p:cNvPr>
                <p:cNvSpPr txBox="1"/>
                <p:nvPr/>
              </p:nvSpPr>
              <p:spPr>
                <a:xfrm>
                  <a:off x="3551056" y="2307689"/>
                  <a:ext cx="8707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dirty="0"/>
                    <a:t>[4, 256]</a:t>
                  </a:r>
                  <a:endParaRPr lang="zh-TW" altLang="en-US" sz="16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28">
                    <a:extLst>
                      <a:ext uri="{FF2B5EF4-FFF2-40B4-BE49-F238E27FC236}">
                        <a16:creationId xmlns:a16="http://schemas.microsoft.com/office/drawing/2014/main" id="{E645EAAB-09E0-469E-B4D9-DD41E80D1EB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7023" y="4968047"/>
                    <a:ext cx="2549599" cy="9071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43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altLang="zh-TW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  <m:t>44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109" name="TextBox 28">
                    <a:extLst>
                      <a:ext uri="{FF2B5EF4-FFF2-40B4-BE49-F238E27FC236}">
                        <a16:creationId xmlns:a16="http://schemas.microsoft.com/office/drawing/2014/main" id="{E645EAAB-09E0-469E-B4D9-DD41E80D1E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7023" y="4968047"/>
                    <a:ext cx="2549599" cy="90710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TextBox 21">
                <a:extLst>
                  <a:ext uri="{FF2B5EF4-FFF2-40B4-BE49-F238E27FC236}">
                    <a16:creationId xmlns:a16="http://schemas.microsoft.com/office/drawing/2014/main" id="{4DFBE20C-F320-4117-992C-1D1B058A47C7}"/>
                  </a:ext>
                </a:extLst>
              </p:cNvPr>
              <p:cNvSpPr txBox="1"/>
              <p:nvPr/>
            </p:nvSpPr>
            <p:spPr>
              <a:xfrm>
                <a:off x="4533760" y="5317991"/>
                <a:ext cx="264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*</a:t>
                </a:r>
                <a:endParaRPr lang="zh-TW" altLang="en-US" sz="16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F723B3E-9016-4B4E-A300-868E0FCA72E0}"/>
                    </a:ext>
                  </a:extLst>
                </p:cNvPr>
                <p:cNvSpPr/>
                <p:nvPr/>
              </p:nvSpPr>
              <p:spPr>
                <a:xfrm>
                  <a:off x="5833304" y="603458"/>
                  <a:ext cx="51167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𝜜</m:t>
                        </m:r>
                        <m:r>
                          <a:rPr lang="zh-TW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F723B3E-9016-4B4E-A300-868E0FCA72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304" y="603458"/>
                  <a:ext cx="511679" cy="338554"/>
                </a:xfrm>
                <a:prstGeom prst="rect">
                  <a:avLst/>
                </a:prstGeom>
                <a:blipFill>
                  <a:blip r:embed="rId13"/>
                  <a:stretch>
                    <a:fillRect r="-4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41A8326-B326-4239-9D3E-1843E03889B0}"/>
                    </a:ext>
                  </a:extLst>
                </p:cNvPr>
                <p:cNvSpPr/>
                <p:nvPr/>
              </p:nvSpPr>
              <p:spPr>
                <a:xfrm>
                  <a:off x="6316646" y="600606"/>
                  <a:ext cx="39626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41A8326-B326-4239-9D3E-1843E0388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6646" y="600606"/>
                  <a:ext cx="39626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BEDEB9D-6F37-4C9E-840C-38217C0410CA}"/>
              </a:ext>
            </a:extLst>
          </p:cNvPr>
          <p:cNvGrpSpPr/>
          <p:nvPr/>
        </p:nvGrpSpPr>
        <p:grpSpPr>
          <a:xfrm>
            <a:off x="6199943" y="1875244"/>
            <a:ext cx="2764233" cy="813694"/>
            <a:chOff x="6199943" y="1875244"/>
            <a:chExt cx="2764233" cy="81369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8FCD70-ADF7-4D45-97BE-FC3E39775061}"/>
                </a:ext>
              </a:extLst>
            </p:cNvPr>
            <p:cNvSpPr/>
            <p:nvPr/>
          </p:nvSpPr>
          <p:spPr>
            <a:xfrm>
              <a:off x="6199943" y="2273057"/>
              <a:ext cx="2510920" cy="41588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AEC76B-5914-4574-9191-87D17B40679E}"/>
                </a:ext>
              </a:extLst>
            </p:cNvPr>
            <p:cNvSpPr/>
            <p:nvPr/>
          </p:nvSpPr>
          <p:spPr>
            <a:xfrm>
              <a:off x="7394516" y="187524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accent1"/>
                  </a:solidFill>
                  <a:cs typeface="+mn-ea"/>
                  <a:sym typeface="+mn-lt"/>
                </a:rPr>
                <a:t>對此維度相加</a:t>
              </a:r>
              <a:endParaRPr lang="en-US" altLang="zh-TW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7079011-A849-44D2-86C6-B1D4B0AB5A64}"/>
              </a:ext>
            </a:extLst>
          </p:cNvPr>
          <p:cNvGrpSpPr/>
          <p:nvPr/>
        </p:nvGrpSpPr>
        <p:grpSpPr>
          <a:xfrm>
            <a:off x="6972305" y="152545"/>
            <a:ext cx="1569660" cy="1516151"/>
            <a:chOff x="6936530" y="181975"/>
            <a:chExt cx="1569660" cy="1516151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373D429-0FC6-42F3-AEFF-D0E297278F42}"/>
                </a:ext>
              </a:extLst>
            </p:cNvPr>
            <p:cNvSpPr/>
            <p:nvPr/>
          </p:nvSpPr>
          <p:spPr>
            <a:xfrm rot="5400000">
              <a:off x="6807993" y="543306"/>
              <a:ext cx="1138543" cy="41588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5B7849F0-4948-4313-84D9-F9EF5FE2190C}"/>
                </a:ext>
              </a:extLst>
            </p:cNvPr>
            <p:cNvSpPr/>
            <p:nvPr/>
          </p:nvSpPr>
          <p:spPr>
            <a:xfrm>
              <a:off x="6936530" y="132879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accent1"/>
                  </a:solidFill>
                  <a:cs typeface="+mn-ea"/>
                  <a:sym typeface="+mn-lt"/>
                </a:rPr>
                <a:t>對此維度相加</a:t>
              </a:r>
              <a:endParaRPr lang="en-US" altLang="zh-TW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0FA4087-EA70-479F-A297-6E0D71EB1054}"/>
              </a:ext>
            </a:extLst>
          </p:cNvPr>
          <p:cNvSpPr/>
          <p:nvPr/>
        </p:nvSpPr>
        <p:spPr>
          <a:xfrm rot="5400000">
            <a:off x="9950688" y="1294228"/>
            <a:ext cx="369332" cy="4158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83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543402" y="1086880"/>
            <a:ext cx="2952924" cy="442674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研究動機與目的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0565" y="1060461"/>
            <a:ext cx="638044" cy="524760"/>
            <a:chOff x="5629810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29810" y="1001963"/>
              <a:ext cx="476097" cy="29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280901" y="2794777"/>
            <a:ext cx="2863064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-300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 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7071" y="3508912"/>
            <a:ext cx="281753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7543402" y="2043606"/>
            <a:ext cx="2952924" cy="442674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背景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850565" y="2017187"/>
            <a:ext cx="638044" cy="524760"/>
            <a:chOff x="5629810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29810" y="997969"/>
              <a:ext cx="476097" cy="29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7543402" y="3000331"/>
            <a:ext cx="2952924" cy="442674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方法與系統架構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864366" y="2973912"/>
            <a:ext cx="638044" cy="52476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1001963"/>
              <a:ext cx="476097" cy="29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7543402" y="3957056"/>
            <a:ext cx="2952924" cy="442674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實驗結果分析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864366" y="3930637"/>
            <a:ext cx="638044" cy="52476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1005956"/>
              <a:ext cx="476097" cy="29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5712433" y="2911320"/>
            <a:ext cx="342471" cy="597913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4515975B-A390-423C-B5F2-EC4CE34DBCD5}"/>
              </a:ext>
            </a:extLst>
          </p:cNvPr>
          <p:cNvSpPr txBox="1"/>
          <p:nvPr/>
        </p:nvSpPr>
        <p:spPr>
          <a:xfrm>
            <a:off x="7543402" y="4896756"/>
            <a:ext cx="2952924" cy="442674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結論與未來展望</a:t>
            </a:r>
            <a:endPara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22" name="组合 87">
            <a:extLst>
              <a:ext uri="{FF2B5EF4-FFF2-40B4-BE49-F238E27FC236}">
                <a16:creationId xmlns:a16="http://schemas.microsoft.com/office/drawing/2014/main" id="{C27D6B7A-83FA-4743-A9B8-2AF86E7C315C}"/>
              </a:ext>
            </a:extLst>
          </p:cNvPr>
          <p:cNvGrpSpPr/>
          <p:nvPr/>
        </p:nvGrpSpPr>
        <p:grpSpPr>
          <a:xfrm>
            <a:off x="6864366" y="4870337"/>
            <a:ext cx="638044" cy="524760"/>
            <a:chOff x="5640108" y="966369"/>
            <a:chExt cx="476097" cy="391567"/>
          </a:xfrm>
        </p:grpSpPr>
        <p:sp>
          <p:nvSpPr>
            <p:cNvPr id="23" name="椭圆 88">
              <a:extLst>
                <a:ext uri="{FF2B5EF4-FFF2-40B4-BE49-F238E27FC236}">
                  <a16:creationId xmlns:a16="http://schemas.microsoft.com/office/drawing/2014/main" id="{7769FD9C-BEE7-45E7-BABB-E60DB0A84CF2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4" name="文本框 17">
              <a:extLst>
                <a:ext uri="{FF2B5EF4-FFF2-40B4-BE49-F238E27FC236}">
                  <a16:creationId xmlns:a16="http://schemas.microsoft.com/office/drawing/2014/main" id="{5CDC52B7-6622-4D47-895A-6A28BD3D20BE}"/>
                </a:ext>
              </a:extLst>
            </p:cNvPr>
            <p:cNvSpPr txBox="1"/>
            <p:nvPr/>
          </p:nvSpPr>
          <p:spPr>
            <a:xfrm>
              <a:off x="5640108" y="1001963"/>
              <a:ext cx="476097" cy="29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5</a:t>
              </a:r>
              <a:endParaRPr lang="en-US" altLang="zh-CN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之狀態空間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C776E24-7068-400A-90C8-A76D027C10BC}"/>
              </a:ext>
            </a:extLst>
          </p:cNvPr>
          <p:cNvGrpSpPr/>
          <p:nvPr/>
        </p:nvGrpSpPr>
        <p:grpSpPr>
          <a:xfrm>
            <a:off x="3275691" y="1779235"/>
            <a:ext cx="5640618" cy="872457"/>
            <a:chOff x="3800212" y="2105851"/>
            <a:chExt cx="5120642" cy="872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DAF6886-CF1E-42FD-9D1D-A612389FEC36}"/>
                    </a:ext>
                  </a:extLst>
                </p:cNvPr>
                <p:cNvSpPr/>
                <p:nvPr/>
              </p:nvSpPr>
              <p:spPr>
                <a:xfrm>
                  <a:off x="3800212" y="2105853"/>
                  <a:ext cx="3120705" cy="872455"/>
                </a:xfrm>
                <a:prstGeom prst="rect">
                  <a:avLst/>
                </a:prstGeom>
                <a:ln>
                  <a:solidFill>
                    <a:srgbClr val="1B4367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a14:m>
                  <a:r>
                    <a:rPr lang="en-US" altLang="zh-TW" i="1" dirty="0"/>
                    <a:t>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DAF6886-CF1E-42FD-9D1D-A612389FE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0212" y="2105853"/>
                  <a:ext cx="3120705" cy="8724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1B4367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13648A4-B6CC-4A9C-A66C-57EE57BA4DB2}"/>
                    </a:ext>
                  </a:extLst>
                </p:cNvPr>
                <p:cNvSpPr/>
                <p:nvPr/>
              </p:nvSpPr>
              <p:spPr>
                <a:xfrm>
                  <a:off x="6920916" y="2105853"/>
                  <a:ext cx="999969" cy="872455"/>
                </a:xfrm>
                <a:prstGeom prst="rect">
                  <a:avLst/>
                </a:prstGeom>
                <a:ln>
                  <a:solidFill>
                    <a:srgbClr val="1B4367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k)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13648A4-B6CC-4A9C-A66C-57EE57BA4D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916" y="2105853"/>
                  <a:ext cx="999969" cy="8724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1B4367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30A78D-32FC-48AE-B895-E0628D91263A}"/>
                    </a:ext>
                  </a:extLst>
                </p:cNvPr>
                <p:cNvSpPr/>
                <p:nvPr/>
              </p:nvSpPr>
              <p:spPr>
                <a:xfrm>
                  <a:off x="7920885" y="2105851"/>
                  <a:ext cx="999969" cy="872455"/>
                </a:xfrm>
                <a:prstGeom prst="rect">
                  <a:avLst/>
                </a:prstGeom>
                <a:ln>
                  <a:solidFill>
                    <a:srgbClr val="1B4367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4k)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30A78D-32FC-48AE-B895-E0628D912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85" y="2105851"/>
                  <a:ext cx="999969" cy="872455"/>
                </a:xfrm>
                <a:prstGeom prst="rect">
                  <a:avLst/>
                </a:prstGeom>
                <a:blipFill>
                  <a:blip r:embed="rId5"/>
                  <a:stretch>
                    <a:fillRect l="-4348" r="-3804"/>
                  </a:stretch>
                </a:blipFill>
                <a:ln>
                  <a:solidFill>
                    <a:srgbClr val="1B4367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82C8CF-6DC7-4E21-88F1-CD48FBA04C88}"/>
                  </a:ext>
                </a:extLst>
              </p:cNvPr>
              <p:cNvSpPr/>
              <p:nvPr/>
            </p:nvSpPr>
            <p:spPr>
              <a:xfrm>
                <a:off x="2050790" y="2985764"/>
                <a:ext cx="8090420" cy="1409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  <m:r>
                              <a:rPr lang="zh-TW" altLang="en-US" sz="20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sup>
                    </m:s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×4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000" i="1" dirty="0">
                  <a:solidFill>
                    <a:srgbClr val="1B4367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TW" altLang="en-US" sz="2000" dirty="0">
                    <a:solidFill>
                      <a:srgbClr val="1B4367"/>
                    </a:solidFill>
                  </a:rPr>
                  <a:t> 特徵擷取網路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輸出的</a:t>
                </a:r>
                <a:r>
                  <a:rPr lang="zh-TW" altLang="en-US" sz="2000" dirty="0">
                    <a:solidFill>
                      <a:srgbClr val="1B4367"/>
                    </a:solidFill>
                  </a:rPr>
                  <a:t>特徵圖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(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正規化到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0~1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之間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RPN</a:t>
                </a:r>
                <a:r>
                  <a:rPr lang="zh-TW" altLang="en-US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的分類層輸出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中的物體性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(objectness)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RPN</a:t>
                </a:r>
                <a:r>
                  <a:rPr lang="zh-TW" altLang="en-US" sz="2000" dirty="0">
                    <a:solidFill>
                      <a:srgbClr val="1B4367"/>
                    </a:solidFill>
                  </a:rPr>
                  <a:t>的迴歸層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輸出除以</a:t>
                </a:r>
                <a:r>
                  <a:rPr lang="zh-TW" altLang="en-US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各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別座標修正量的最大值後的正規化結果</a:t>
                </a:r>
                <a:endParaRPr lang="en-US" altLang="zh-TW" sz="2000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82C8CF-6DC7-4E21-88F1-CD48FBA04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90" y="2985764"/>
                <a:ext cx="8090420" cy="1409873"/>
              </a:xfrm>
              <a:prstGeom prst="rect">
                <a:avLst/>
              </a:prstGeom>
              <a:blipFill>
                <a:blip r:embed="rId6"/>
                <a:stretch>
                  <a:fillRect l="-678" r="-151" b="-3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70B9CB26-BF8C-4E3D-A116-AFB3500FFF22}"/>
              </a:ext>
            </a:extLst>
          </p:cNvPr>
          <p:cNvSpPr/>
          <p:nvPr/>
        </p:nvSpPr>
        <p:spPr>
          <a:xfrm>
            <a:off x="2050790" y="472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1B4367"/>
                </a:solidFill>
              </a:rPr>
              <a:t>狀態更新</a:t>
            </a:r>
            <a:r>
              <a:rPr lang="en-US" altLang="zh-TW" b="1" dirty="0">
                <a:solidFill>
                  <a:srgbClr val="1B4367"/>
                </a:solidFill>
              </a:rPr>
              <a:t>:</a:t>
            </a:r>
            <a:r>
              <a:rPr lang="zh-TW" altLang="en-US" b="1" dirty="0">
                <a:solidFill>
                  <a:srgbClr val="1B4367"/>
                </a:solidFill>
              </a:rPr>
              <a:t> 將狀態中選取的局部區域的對應位置加上</a:t>
            </a:r>
            <a:r>
              <a:rPr lang="en-US" altLang="zh-TW" b="1" dirty="0">
                <a:solidFill>
                  <a:srgbClr val="1B4367"/>
                </a:solidFill>
              </a:rPr>
              <a:t>-1</a:t>
            </a:r>
            <a:r>
              <a:rPr lang="zh-TW" altLang="en-US" b="1" dirty="0">
                <a:solidFill>
                  <a:srgbClr val="1B4367"/>
                </a:solidFill>
              </a:rPr>
              <a:t>的遮罩，表示這個局部區域已經看過了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14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之動作空間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7EF676-2E78-42B9-A962-F78E2D5590F7}"/>
                  </a:ext>
                </a:extLst>
              </p:cNvPr>
              <p:cNvSpPr/>
              <p:nvPr/>
            </p:nvSpPr>
            <p:spPr>
              <a:xfrm>
                <a:off x="1845035" y="1644510"/>
                <a:ext cx="6220935" cy="16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b="1" dirty="0">
                    <a:solidFill>
                      <a:srgbClr val="1B4367"/>
                    </a:solidFill>
                  </a:rPr>
                  <a:t>結束動作</a:t>
                </a:r>
                <a:r>
                  <a:rPr lang="en-US" altLang="zh-TW" sz="2000" b="1" dirty="0">
                    <a:solidFill>
                      <a:srgbClr val="1B4367"/>
                    </a:solidFill>
                  </a:rPr>
                  <a:t>(Search termination)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𝑟𝑒𝑙𝑢</m:t>
                            </m:r>
                            <m:d>
                              <m:dPr>
                                <m:ctrlPr>
                                  <a:rPr lang="zh-TW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́"/>
                                        <m:ctrlPr>
                                          <a:rPr lang="zh-TW" altLang="zh-TW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sub>
                                </m:sSub>
                                <m:r>
                                  <a:rPr lang="en-US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zh-TW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́"/>
                                        <m:ctrlPr>
                                          <a:rPr lang="zh-TW" altLang="zh-TW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rgbClr val="1B43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d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TW" sz="2000" dirty="0">
                  <a:solidFill>
                    <a:srgbClr val="1B4367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𝑟𝑒𝑠𝑖𝑧𝑒</m:t>
                    </m:r>
                    <m:d>
                      <m:d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000" dirty="0">
                  <a:solidFill>
                    <a:srgbClr val="1B4367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𝑇𝑅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000" dirty="0">
                  <a:solidFill>
                    <a:srgbClr val="1B4367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𝑇𝑅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zh-TW" altLang="zh-TW" sz="2000" dirty="0">
                    <a:solidFill>
                      <a:srgbClr val="1B4367"/>
                    </a:solidFill>
                  </a:rPr>
                  <a:t>代表終止程序，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𝑇𝑅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zh-TW" altLang="zh-TW" sz="2000" dirty="0">
                    <a:solidFill>
                      <a:srgbClr val="1B4367"/>
                    </a:solidFill>
                  </a:rPr>
                  <a:t>代表繼續</a:t>
                </a:r>
                <a:endParaRPr lang="en-US" altLang="zh-TW" sz="2000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7EF676-2E78-42B9-A962-F78E2D559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5" y="1644510"/>
                <a:ext cx="6220935" cy="1635641"/>
              </a:xfrm>
              <a:prstGeom prst="rect">
                <a:avLst/>
              </a:prstGeom>
              <a:blipFill>
                <a:blip r:embed="rId3"/>
                <a:stretch>
                  <a:fillRect l="-882" t="-2239"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5EA17D8-E628-4F9D-917B-EE26D0C28926}"/>
                  </a:ext>
                </a:extLst>
              </p:cNvPr>
              <p:cNvSpPr/>
              <p:nvPr/>
            </p:nvSpPr>
            <p:spPr>
              <a:xfrm>
                <a:off x="1845036" y="4206634"/>
                <a:ext cx="6134371" cy="1299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b="1" dirty="0">
                    <a:solidFill>
                      <a:srgbClr val="1B4367"/>
                    </a:solidFill>
                  </a:rPr>
                  <a:t>區域定位</a:t>
                </a:r>
                <a:r>
                  <a:rPr lang="en-US" altLang="zh-TW" sz="2000" b="1" dirty="0">
                    <a:solidFill>
                      <a:srgbClr val="1B4367"/>
                    </a:solidFill>
                  </a:rPr>
                  <a:t>(Region localization)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2000" dirty="0">
                  <a:solidFill>
                    <a:srgbClr val="1B4367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solidFill>
                      <a:srgbClr val="1B4367"/>
                    </a:solidFill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sz="2000" dirty="0">
                    <a:solidFill>
                      <a:srgbClr val="1B4367"/>
                    </a:solidFill>
                  </a:rPr>
                  <a:t>為中心，選取長寬為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 dirty="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zh-TW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>
                    <a:solidFill>
                      <a:srgbClr val="1B4367"/>
                    </a:solidFill>
                  </a:rPr>
                  <a:t> 之長方形區域</a:t>
                </a:r>
                <a:endParaRPr lang="en-US" altLang="zh-TW" sz="2000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5EA17D8-E628-4F9D-917B-EE26D0C28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6" y="4206634"/>
                <a:ext cx="6134371" cy="1299651"/>
              </a:xfrm>
              <a:prstGeom prst="rect">
                <a:avLst/>
              </a:prstGeom>
              <a:blipFill>
                <a:blip r:embed="rId4"/>
                <a:stretch>
                  <a:fillRect l="-895" t="-2347" b="-1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D5120C8-A67C-4923-95EB-AF8BD72E7ABD}"/>
                  </a:ext>
                </a:extLst>
              </p:cNvPr>
              <p:cNvSpPr/>
              <p:nvPr/>
            </p:nvSpPr>
            <p:spPr>
              <a:xfrm>
                <a:off x="7979407" y="2705890"/>
                <a:ext cx="3309009" cy="1361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acc>
                          <m:accPr>
                            <m:chr m:val="́"/>
                            <m:ctrlPr>
                              <a:rPr lang="zh-TW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×128</m:t>
                        </m:r>
                      </m:sup>
                    </m:sSup>
                  </m:oMath>
                </a14:m>
                <a:endParaRPr lang="en-US" altLang="zh-TW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p>
                          <m:sSupPr>
                            <m:ctrlPr>
                              <a:rPr lang="zh-TW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3×3×128×1</m:t>
                        </m:r>
                      </m:sup>
                    </m:sSup>
                  </m:oMath>
                </a14:m>
                <a:endParaRPr lang="en-US" altLang="zh-TW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625×1</m:t>
                        </m:r>
                      </m:sup>
                    </m:sSup>
                  </m:oMath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acc>
                          <m:accPr>
                            <m:chr m:val="́"/>
                            <m:ctrlPr>
                              <a:rPr lang="zh-TW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p>
                          <m:sSupPr>
                            <m:ctrlPr>
                              <a:rPr lang="zh-TW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D5120C8-A67C-4923-95EB-AF8BD72E7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407" y="2705890"/>
                <a:ext cx="3309009" cy="1361270"/>
              </a:xfrm>
              <a:prstGeom prst="rect">
                <a:avLst/>
              </a:prstGeom>
              <a:blipFill>
                <a:blip r:embed="rId5"/>
                <a:stretch>
                  <a:fillRect b="-3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7">
            <a:extLst>
              <a:ext uri="{FF2B5EF4-FFF2-40B4-BE49-F238E27FC236}">
                <a16:creationId xmlns:a16="http://schemas.microsoft.com/office/drawing/2014/main" id="{2B97D9CC-8300-4B24-A3EF-C5024E83094B}"/>
              </a:ext>
            </a:extLst>
          </p:cNvPr>
          <p:cNvGrpSpPr/>
          <p:nvPr/>
        </p:nvGrpSpPr>
        <p:grpSpPr>
          <a:xfrm>
            <a:off x="945848" y="1644510"/>
            <a:ext cx="802969" cy="802969"/>
            <a:chOff x="1201568" y="1323581"/>
            <a:chExt cx="602227" cy="602227"/>
          </a:xfrm>
          <a:solidFill>
            <a:schemeClr val="bg1"/>
          </a:solidFill>
        </p:grpSpPr>
        <p:sp>
          <p:nvSpPr>
            <p:cNvPr id="17" name="泪滴形 14">
              <a:extLst>
                <a:ext uri="{FF2B5EF4-FFF2-40B4-BE49-F238E27FC236}">
                  <a16:creationId xmlns:a16="http://schemas.microsoft.com/office/drawing/2014/main" id="{D41503E8-7C3E-4D17-96A8-4CE5CD2915D5}"/>
                </a:ext>
              </a:extLst>
            </p:cNvPr>
            <p:cNvSpPr/>
            <p:nvPr/>
          </p:nvSpPr>
          <p:spPr>
            <a:xfrm>
              <a:off x="1201568" y="13235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/>
            </a:p>
          </p:txBody>
        </p:sp>
        <p:grpSp>
          <p:nvGrpSpPr>
            <p:cNvPr id="18" name="组合 8">
              <a:extLst>
                <a:ext uri="{FF2B5EF4-FFF2-40B4-BE49-F238E27FC236}">
                  <a16:creationId xmlns:a16="http://schemas.microsoft.com/office/drawing/2014/main" id="{3877A2A0-B5AA-4DA5-9985-CA0B85CDC701}"/>
                </a:ext>
              </a:extLst>
            </p:cNvPr>
            <p:cNvGrpSpPr/>
            <p:nvPr/>
          </p:nvGrpSpPr>
          <p:grpSpPr>
            <a:xfrm>
              <a:off x="1370273" y="1442634"/>
              <a:ext cx="264816" cy="364121"/>
              <a:chOff x="6766243" y="2767965"/>
              <a:chExt cx="139700" cy="192088"/>
            </a:xfrm>
            <a:grpFill/>
          </p:grpSpPr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392A7DBD-8DAE-4572-A11A-CE068B3E08CA}"/>
                  </a:ext>
                </a:extLst>
              </p:cNvPr>
              <p:cNvSpPr/>
              <p:nvPr/>
            </p:nvSpPr>
            <p:spPr>
              <a:xfrm>
                <a:off x="6766243" y="2807653"/>
                <a:ext cx="22225" cy="152400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sz="2489" dirty="0">
                  <a:cs typeface="+mn-ea"/>
                  <a:sym typeface="+mn-lt"/>
                </a:endParaRPr>
              </a:p>
            </p:txBody>
          </p:sp>
          <p:sp>
            <p:nvSpPr>
              <p:cNvPr id="20" name="Rectangle 28">
                <a:extLst>
                  <a:ext uri="{FF2B5EF4-FFF2-40B4-BE49-F238E27FC236}">
                    <a16:creationId xmlns:a16="http://schemas.microsoft.com/office/drawing/2014/main" id="{CEBBF7B9-08FB-417E-A16A-CF8C5B21A9D4}"/>
                  </a:ext>
                </a:extLst>
              </p:cNvPr>
              <p:cNvSpPr/>
              <p:nvPr/>
            </p:nvSpPr>
            <p:spPr>
              <a:xfrm>
                <a:off x="6807518" y="2783840"/>
                <a:ext cx="20637" cy="17621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sz="2489" dirty="0">
                  <a:cs typeface="+mn-ea"/>
                  <a:sym typeface="+mn-lt"/>
                </a:endParaRPr>
              </a:p>
            </p:txBody>
          </p:sp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6799801C-20F9-4344-849C-A35B2C33D7A9}"/>
                  </a:ext>
                </a:extLst>
              </p:cNvPr>
              <p:cNvSpPr/>
              <p:nvPr/>
            </p:nvSpPr>
            <p:spPr>
              <a:xfrm>
                <a:off x="6844030" y="2767965"/>
                <a:ext cx="22225" cy="192088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sz="2489" dirty="0">
                  <a:cs typeface="+mn-ea"/>
                  <a:sym typeface="+mn-lt"/>
                </a:endParaRPr>
              </a:p>
            </p:txBody>
          </p:sp>
          <p:sp>
            <p:nvSpPr>
              <p:cNvPr id="22" name="Rectangle 30">
                <a:extLst>
                  <a:ext uri="{FF2B5EF4-FFF2-40B4-BE49-F238E27FC236}">
                    <a16:creationId xmlns:a16="http://schemas.microsoft.com/office/drawing/2014/main" id="{FF05C938-310F-474A-A5BA-DEC8896E738A}"/>
                  </a:ext>
                </a:extLst>
              </p:cNvPr>
              <p:cNvSpPr/>
              <p:nvPr/>
            </p:nvSpPr>
            <p:spPr>
              <a:xfrm>
                <a:off x="6882130" y="2866390"/>
                <a:ext cx="23813" cy="9366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sz="2489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16BF032F-5446-479D-AFBF-48EE8D1E7771}"/>
              </a:ext>
            </a:extLst>
          </p:cNvPr>
          <p:cNvGrpSpPr/>
          <p:nvPr/>
        </p:nvGrpSpPr>
        <p:grpSpPr>
          <a:xfrm>
            <a:off x="945849" y="4206885"/>
            <a:ext cx="802969" cy="802969"/>
            <a:chOff x="1201568" y="2978687"/>
            <a:chExt cx="602227" cy="602227"/>
          </a:xfrm>
          <a:solidFill>
            <a:schemeClr val="bg1"/>
          </a:solidFill>
        </p:grpSpPr>
        <p:sp>
          <p:nvSpPr>
            <p:cNvPr id="24" name="泪滴形 39">
              <a:extLst>
                <a:ext uri="{FF2B5EF4-FFF2-40B4-BE49-F238E27FC236}">
                  <a16:creationId xmlns:a16="http://schemas.microsoft.com/office/drawing/2014/main" id="{A0D7C47B-9BCB-457E-9CBF-A21300B99865}"/>
                </a:ext>
              </a:extLst>
            </p:cNvPr>
            <p:cNvSpPr/>
            <p:nvPr/>
          </p:nvSpPr>
          <p:spPr>
            <a:xfrm>
              <a:off x="1201568" y="29786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EFE454D0-FFD8-4CD5-BFCA-1FFE38681988}"/>
                </a:ext>
              </a:extLst>
            </p:cNvPr>
            <p:cNvSpPr/>
            <p:nvPr/>
          </p:nvSpPr>
          <p:spPr>
            <a:xfrm>
              <a:off x="1311282" y="3111644"/>
              <a:ext cx="382799" cy="336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 sz="2489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7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之獎勵設計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7EF676-2E78-42B9-A962-F78E2D5590F7}"/>
                  </a:ext>
                </a:extLst>
              </p:cNvPr>
              <p:cNvSpPr/>
              <p:nvPr/>
            </p:nvSpPr>
            <p:spPr>
              <a:xfrm>
                <a:off x="5692370" y="4136003"/>
                <a:ext cx="6402648" cy="2353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zh-TW" sz="1600" dirty="0"/>
                  <a:t>給定</a:t>
                </a:r>
                <a:r>
                  <a:rPr lang="en-US" altLang="zh-TW" sz="1600" dirty="0"/>
                  <a:t>ground-truth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區域定位的獎勵</a:t>
                </a:r>
                <a:endParaRPr lang="en-US" altLang="zh-TW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𝑇𝑅</m:t>
                        </m:r>
                      </m:sup>
                    </m:sSubSup>
                  </m:oMath>
                </a14:m>
                <a:r>
                  <a:rPr lang="en-US" altLang="zh-TW" sz="1600" dirty="0"/>
                  <a:t>: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結束動作的獎勵</a:t>
                </a:r>
                <a:endParaRPr lang="en-US" altLang="zh-TW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到目前為止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所有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lRoIs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與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之間最大的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IoU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在時間</a:t>
                </a:r>
                <a:r>
                  <a:rPr lang="en-US" altLang="zh-TW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，此時的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lRoIs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與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之間最大的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IoU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IoU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的閥值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懲罰項，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最大的軌跡長度，</a:t>
                </a:r>
                <a:r>
                  <a:rPr lang="zh-TW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TW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6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num_gts</a:t>
                </a:r>
                <a:r>
                  <a:rPr lang="en-US" altLang="zh-TW" sz="1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  <a:r>
                  <a:rPr lang="zh-TW" altLang="en-US" sz="1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代表</a:t>
                </a:r>
                <a:r>
                  <a:rPr lang="en-US" altLang="zh-TW" sz="1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ground-truths</a:t>
                </a:r>
                <a:r>
                  <a:rPr lang="zh-TW" altLang="en-US" sz="1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的數量</a:t>
                </a:r>
                <a:endParaRPr lang="zh-TW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7EF676-2E78-42B9-A962-F78E2D559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370" y="4136003"/>
                <a:ext cx="6402648" cy="2353080"/>
              </a:xfrm>
              <a:prstGeom prst="rect">
                <a:avLst/>
              </a:prstGeom>
              <a:blipFill>
                <a:blip r:embed="rId3"/>
                <a:stretch>
                  <a:fillRect l="-381" t="-1036" b="-25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F844A3-7C54-4905-91C3-8684A1AB8D75}"/>
                  </a:ext>
                </a:extLst>
              </p:cNvPr>
              <p:cNvSpPr/>
              <p:nvPr/>
            </p:nvSpPr>
            <p:spPr>
              <a:xfrm>
                <a:off x="945849" y="1097094"/>
                <a:ext cx="4495707" cy="51305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initialization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4800" algn="just"/>
                <a:r>
                  <a:rPr lang="en-US" altLang="zh-TW" sz="1600" i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1;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4800" algn="just"/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</m:t>
                    </m:r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</m:t>
                    </m:r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4800" algn="just"/>
                <a:r>
                  <a:rPr lang="en-US" altLang="zh-TW" sz="1600" i="1" kern="100" dirty="0" err="1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num_gts</a:t>
                </a:r>
                <a:r>
                  <a:rPr lang="en-US" altLang="zh-TW" sz="1600" i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set to the number of GTs;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while not Terminal or </a:t>
                </a:r>
                <a14:m>
                  <m:oMath xmlns:m="http://schemas.openxmlformats.org/officeDocument/2006/math">
                    <m:r>
                      <a:rPr lang="en-US" altLang="zh-TW" sz="1600" b="1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𝒕</m:t>
                    </m:r>
                    <m:r>
                      <a:rPr lang="en-US" altLang="zh-TW" sz="1600" b="1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&lt;</m:t>
                    </m:r>
                    <m:sSub>
                      <m:sSubPr>
                        <m:ctrlPr>
                          <a:rPr lang="zh-TW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𝒕</m:t>
                        </m:r>
                      </m:e>
                      <m:sub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𝒎𝒂𝒙</m:t>
                        </m:r>
                      </m:sub>
                    </m:sSub>
                  </m:oMath>
                </a14:m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if </a:t>
                </a:r>
                <a:r>
                  <a:rPr lang="en-US" altLang="zh-TW" sz="1600" b="1" i="1" kern="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</a:t>
                </a:r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not the terminal step, then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609600" algn="just"/>
                <a:r>
                  <a:rPr lang="zh-TW" altLang="en-US" sz="1600" kern="100" dirty="0">
                    <a:solidFill>
                      <a:srgbClr val="1B4367"/>
                    </a:solidFill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𝑇𝑅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=−</m:t>
                    </m:r>
                    <m:f>
                      <m:f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𝛽</m:t>
                        </m:r>
                      </m:num>
                      <m:den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</m:t>
                        </m:r>
                        <m:sSub>
                          <m:sSubPr>
                            <m:ctrlPr>
                              <a:rPr lang="zh-TW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𝑔𝑡𝑠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r>
                  <a:rPr lang="en-US" altLang="zh-TW" sz="1600" i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</a:t>
                </a:r>
                <a:r>
                  <a:rPr lang="zh-TW" altLang="en-US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</a:t>
                </a:r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𝒈</m:t>
                        </m:r>
                      </m:e>
                      <m:sub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satisfies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𝑰</m:t>
                        </m:r>
                      </m:e>
                      <m:sub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𝒕</m:t>
                        </m:r>
                      </m:sub>
                      <m:sup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p>
                    </m:sSubSup>
                    <m:sSup>
                      <m:sSupPr>
                        <m:ctrlPr>
                          <a:rPr lang="zh-TW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&gt;</m:t>
                        </m:r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𝑰</m:t>
                        </m:r>
                      </m:e>
                      <m:sup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p>
                    </m:sSup>
                    <m:r>
                      <a:rPr lang="en-US" altLang="zh-TW" sz="1600" b="1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𝑰</m:t>
                        </m:r>
                      </m:e>
                      <m:sup>
                        <m:r>
                          <a:rPr lang="en-US" altLang="zh-TW" sz="16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p>
                    </m:sSup>
                    <m:r>
                      <a:rPr lang="en-US" altLang="zh-TW" sz="1600" b="1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&gt;</m:t>
                    </m:r>
                    <m:r>
                      <a:rPr lang="en-US" altLang="zh-TW" sz="1600" b="1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𝝉</m:t>
                    </m:r>
                  </m:oMath>
                </a14:m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then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𝑝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</m:t>
                        </m:r>
                        <m:sSub>
                          <m:sSubPr>
                            <m:ctrlPr>
                              <a:rPr lang="zh-TW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𝑔𝑡𝑠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TW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TW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TW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</a:p>
              <a:p>
                <a:pPr marL="304800"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 end if</a:t>
                </a:r>
                <a:endParaRPr lang="zh-TW" altLang="zh-TW" sz="1600" b="1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/>
                <a:r>
                  <a:rPr lang="zh-TW" altLang="en-US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</a:t>
                </a:r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else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𝑇𝑅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 </m:t>
                    </m:r>
                    <m:f>
                      <m:f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TW" altLang="zh-TW" sz="16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TW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𝑚𝑖𝑛</m:t>
                                </m:r>
                              </m:e>
                              <m:lim>
                                <m:r>
                                  <a:rPr lang="en-US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zh-TW" altLang="zh-TW" sz="1600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TW" altLang="zh-TW" sz="1600" i="1" kern="100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i="1" kern="100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 </m:t>
                                    </m:r>
                                    <m:r>
                                      <a:rPr lang="en-US" altLang="zh-TW" sz="1600" i="1" kern="100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altLang="zh-TW" sz="1600" i="1" kern="100">
                                        <a:solidFill>
                                          <a:srgbClr val="1B4367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TW" sz="1600" i="1" kern="100" smtClean="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−</m:t>
                                </m:r>
                                <m:r>
                                  <a:rPr lang="en-US" altLang="zh-TW" sz="1600" i="1" kern="100" smtClean="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𝜏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 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𝑝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</m:t>
                    </m:r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</a:t>
                </a:r>
                <a:r>
                  <a:rPr lang="zh-TW" altLang="en-US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break</a:t>
                </a:r>
              </a:p>
              <a:p>
                <a:pPr marL="304800" indent="306070" algn="just"/>
                <a:r>
                  <a:rPr lang="en-US" altLang="zh-TW" sz="1600" b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end if</a:t>
                </a:r>
                <a:endParaRPr lang="en-US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/>
                <a:r>
                  <a:rPr lang="zh-TW" altLang="en-US" sz="1600" kern="100" dirty="0">
                    <a:solidFill>
                      <a:srgbClr val="1B436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𝑚𝑎𝑥</m:t>
                    </m:r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⁡(</m:t>
                    </m:r>
                    <m:sSup>
                      <m:s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</m:t>
                    </m:r>
                    <m:sSubSup>
                      <m:sSubSupPr>
                        <m:ctrlPr>
                          <a:rPr lang="zh-TW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en-US" altLang="zh-TW" sz="1600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endParaRPr lang="zh-TW" altLang="zh-TW" sz="1600" kern="100" dirty="0">
                  <a:solidFill>
                    <a:srgbClr val="1B4367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en-US" altLang="zh-TW" sz="1600" b="1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end while</a:t>
                </a:r>
                <a:endParaRPr lang="zh-TW" altLang="en-US" sz="1600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F844A3-7C54-4905-91C3-8684A1AB8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9" y="1097094"/>
                <a:ext cx="4495707" cy="5130572"/>
              </a:xfrm>
              <a:prstGeom prst="rect">
                <a:avLst/>
              </a:prstGeom>
              <a:blipFill>
                <a:blip r:embed="rId4"/>
                <a:stretch>
                  <a:fillRect t="-237" b="-4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0AFA1A3-5CCD-4A7F-8D00-A49A1B1BE6F1}"/>
              </a:ext>
            </a:extLst>
          </p:cNvPr>
          <p:cNvSpPr/>
          <p:nvPr/>
        </p:nvSpPr>
        <p:spPr>
          <a:xfrm>
            <a:off x="5692370" y="1097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b="1" dirty="0">
                <a:solidFill>
                  <a:srgbClr val="1B4367"/>
                </a:solidFill>
              </a:rPr>
              <a:t>選取到的</a:t>
            </a:r>
            <a:r>
              <a:rPr lang="en-US" altLang="zh-TW" b="1" dirty="0">
                <a:solidFill>
                  <a:srgbClr val="1B4367"/>
                </a:solidFill>
              </a:rPr>
              <a:t>RoIs</a:t>
            </a:r>
            <a:r>
              <a:rPr lang="zh-TW" altLang="zh-TW" b="1" dirty="0">
                <a:solidFill>
                  <a:srgbClr val="1B4367"/>
                </a:solidFill>
              </a:rPr>
              <a:t>與</a:t>
            </a:r>
            <a:r>
              <a:rPr lang="en-US" altLang="zh-TW" b="1" dirty="0">
                <a:solidFill>
                  <a:srgbClr val="1B4367"/>
                </a:solidFill>
              </a:rPr>
              <a:t>ground-truths</a:t>
            </a:r>
            <a:r>
              <a:rPr lang="zh-TW" altLang="zh-TW" b="1" dirty="0">
                <a:solidFill>
                  <a:srgbClr val="1B4367"/>
                </a:solidFill>
              </a:rPr>
              <a:t>的</a:t>
            </a:r>
            <a:r>
              <a:rPr lang="en-US" altLang="zh-TW" b="1" dirty="0">
                <a:solidFill>
                  <a:srgbClr val="1B4367"/>
                </a:solidFill>
              </a:rPr>
              <a:t>IoU</a:t>
            </a:r>
            <a:r>
              <a:rPr lang="zh-TW" altLang="zh-TW" b="1" dirty="0">
                <a:solidFill>
                  <a:srgbClr val="1B4367"/>
                </a:solidFill>
              </a:rPr>
              <a:t>越大越好</a:t>
            </a:r>
            <a:endParaRPr lang="en-US" altLang="zh-TW" b="1" dirty="0">
              <a:solidFill>
                <a:srgbClr val="1B436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b="1" dirty="0">
                <a:solidFill>
                  <a:srgbClr val="1B4367"/>
                </a:solidFill>
              </a:rPr>
              <a:t>不要為了要使</a:t>
            </a:r>
            <a:r>
              <a:rPr lang="en-US" altLang="zh-TW" b="1" dirty="0">
                <a:solidFill>
                  <a:srgbClr val="1B4367"/>
                </a:solidFill>
              </a:rPr>
              <a:t>IoU</a:t>
            </a:r>
            <a:r>
              <a:rPr lang="zh-TW" altLang="zh-TW" b="1" dirty="0">
                <a:solidFill>
                  <a:srgbClr val="1B4367"/>
                </a:solidFill>
              </a:rPr>
              <a:t>最大而看太多次</a:t>
            </a:r>
            <a:endParaRPr lang="en-US" altLang="zh-TW" b="1" dirty="0">
              <a:solidFill>
                <a:srgbClr val="1B4367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D29C8B-A30F-49FA-8F59-585827FBFB34}"/>
              </a:ext>
            </a:extLst>
          </p:cNvPr>
          <p:cNvSpPr/>
          <p:nvPr/>
        </p:nvSpPr>
        <p:spPr>
          <a:xfrm>
            <a:off x="1859973" y="2608118"/>
            <a:ext cx="185997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7F8AC-D4F5-4CF7-A29A-A7EEB2A8F52F}"/>
              </a:ext>
            </a:extLst>
          </p:cNvPr>
          <p:cNvSpPr/>
          <p:nvPr/>
        </p:nvSpPr>
        <p:spPr>
          <a:xfrm>
            <a:off x="5692370" y="2736456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給懲罰，希望代理人能看越少次越好</a:t>
            </a:r>
            <a:endParaRPr lang="zh-TW" altLang="en-US" sz="2000" b="1" dirty="0">
              <a:solidFill>
                <a:srgbClr val="1B4367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38A74C-7E35-4287-B11A-ED9E3055F15F}"/>
              </a:ext>
            </a:extLst>
          </p:cNvPr>
          <p:cNvSpPr/>
          <p:nvPr/>
        </p:nvSpPr>
        <p:spPr>
          <a:xfrm>
            <a:off x="2193771" y="3515961"/>
            <a:ext cx="262637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681064-E63C-4416-B1DB-2FA1C19918E0}"/>
              </a:ext>
            </a:extLst>
          </p:cNvPr>
          <p:cNvSpPr/>
          <p:nvPr/>
        </p:nvSpPr>
        <p:spPr>
          <a:xfrm>
            <a:off x="5692370" y="2742861"/>
            <a:ext cx="5684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希望代理人能日有漸進，選到的</a:t>
            </a:r>
            <a:r>
              <a:rPr lang="en-US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lRoIs</a:t>
            </a:r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比之前的好</a:t>
            </a:r>
            <a:endParaRPr lang="zh-TW" altLang="en-US" sz="2000" b="1" dirty="0">
              <a:solidFill>
                <a:srgbClr val="1B4367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6F6E45-021D-4E25-B122-526F8BD1107F}"/>
              </a:ext>
            </a:extLst>
          </p:cNvPr>
          <p:cNvSpPr/>
          <p:nvPr/>
        </p:nvSpPr>
        <p:spPr>
          <a:xfrm>
            <a:off x="1953491" y="4417892"/>
            <a:ext cx="1766454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6FEE37-7136-40BD-9E9F-E40A652D7886}"/>
              </a:ext>
            </a:extLst>
          </p:cNvPr>
          <p:cNvSpPr/>
          <p:nvPr/>
        </p:nvSpPr>
        <p:spPr>
          <a:xfrm>
            <a:off x="5692370" y="273645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總結整個軌跡</a:t>
            </a:r>
            <a:endParaRPr lang="zh-TW" altLang="en-US" sz="2000" b="1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9" grpId="1"/>
      <p:bldP spid="12" grpId="0" animBg="1"/>
      <p:bldP spid="12" grpId="1" animBg="1"/>
      <p:bldP spid="10" grpId="0"/>
      <p:bldP spid="10" grpId="1"/>
      <p:bldP spid="14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73247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模型訓練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燕尾形 12">
            <a:extLst>
              <a:ext uri="{FF2B5EF4-FFF2-40B4-BE49-F238E27FC236}">
                <a16:creationId xmlns:a16="http://schemas.microsoft.com/office/drawing/2014/main" id="{25C49D17-5BAE-4D36-BB2C-B20E6AF45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48" y="3087153"/>
            <a:ext cx="2195513" cy="819151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91440" tIns="45720" rIns="91440" bIns="45720" anchor="ctr"/>
          <a:lstStyle/>
          <a:p>
            <a:pPr algn="ctr"/>
            <a:r>
              <a:rPr lang="zh-TW" altLang="en-US" sz="2489" b="1" dirty="0">
                <a:solidFill>
                  <a:schemeClr val="bg1"/>
                </a:solidFill>
              </a:rPr>
              <a:t>階段一</a:t>
            </a:r>
            <a:endParaRPr lang="zh-CN" altLang="en-US" sz="2489" b="1" dirty="0">
              <a:solidFill>
                <a:schemeClr val="bg1"/>
              </a:solidFill>
            </a:endParaRPr>
          </a:p>
        </p:txBody>
      </p:sp>
      <p:sp>
        <p:nvSpPr>
          <p:cNvPr id="7" name="燕尾形 13">
            <a:extLst>
              <a:ext uri="{FF2B5EF4-FFF2-40B4-BE49-F238E27FC236}">
                <a16:creationId xmlns:a16="http://schemas.microsoft.com/office/drawing/2014/main" id="{DE00CCFA-FC0D-4E9D-AF06-C9FCB8664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48" y="4659501"/>
            <a:ext cx="2195513" cy="819151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91440" tIns="45720" rIns="91440" bIns="45720" anchor="ctr"/>
          <a:lstStyle/>
          <a:p>
            <a:pPr algn="ctr"/>
            <a:r>
              <a:rPr lang="zh-TW" altLang="en-US" sz="2489" b="1" dirty="0">
                <a:solidFill>
                  <a:schemeClr val="bg1"/>
                </a:solidFill>
              </a:rPr>
              <a:t>階段</a:t>
            </a:r>
            <a:r>
              <a:rPr lang="zh-CN" altLang="en-US" sz="2489" b="1" dirty="0">
                <a:solidFill>
                  <a:schemeClr val="bg1"/>
                </a:solidFill>
              </a:rPr>
              <a:t>二</a:t>
            </a:r>
          </a:p>
        </p:txBody>
      </p:sp>
      <p:sp>
        <p:nvSpPr>
          <p:cNvPr id="8" name="燕尾形 12">
            <a:extLst>
              <a:ext uri="{FF2B5EF4-FFF2-40B4-BE49-F238E27FC236}">
                <a16:creationId xmlns:a16="http://schemas.microsoft.com/office/drawing/2014/main" id="{F94390C6-1252-44CE-8ED4-46041C53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49" y="1514805"/>
            <a:ext cx="2195513" cy="819151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91440" tIns="45720" rIns="91440" bIns="45720" anchor="ctr"/>
          <a:lstStyle/>
          <a:p>
            <a:pPr algn="ctr"/>
            <a:r>
              <a:rPr lang="zh-TW" altLang="en-US" sz="2489" b="1" dirty="0">
                <a:solidFill>
                  <a:schemeClr val="bg1"/>
                </a:solidFill>
              </a:rPr>
              <a:t>初始化</a:t>
            </a:r>
            <a:endParaRPr lang="zh-CN" altLang="en-US" sz="2489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22D3CA-86CF-401C-8910-FBED522A8DBF}"/>
              </a:ext>
            </a:extLst>
          </p:cNvPr>
          <p:cNvSpPr/>
          <p:nvPr/>
        </p:nvSpPr>
        <p:spPr>
          <a:xfrm>
            <a:off x="3739114" y="1514805"/>
            <a:ext cx="6521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載入</a:t>
            </a:r>
            <a:r>
              <a:rPr lang="zh-TW" altLang="en-US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預</a:t>
            </a:r>
            <a:r>
              <a:rPr lang="zh-TW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訓練過的特徵擷取網路、</a:t>
            </a:r>
            <a:r>
              <a:rPr lang="en-US" altLang="zh-TW" sz="2000" dirty="0">
                <a:solidFill>
                  <a:srgbClr val="1B4367"/>
                </a:solidFill>
              </a:rPr>
              <a:t>RPN</a:t>
            </a:r>
            <a:r>
              <a:rPr lang="zh-TW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與偵測器的參數</a:t>
            </a:r>
            <a:endParaRPr lang="en-US" altLang="zh-TW" sz="2000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solidFill>
                  <a:srgbClr val="1B4367"/>
                </a:solidFill>
              </a:rPr>
              <a:t>RPN</a:t>
            </a:r>
            <a:r>
              <a:rPr lang="zh-TW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與特徵擷取網路的參數固定不訓練</a:t>
            </a:r>
            <a:endParaRPr lang="en-US" altLang="zh-TW" sz="2000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圖片之</a:t>
            </a:r>
            <a:r>
              <a: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batch size</a:t>
            </a:r>
            <a:r>
              <a:rPr lang="zh-TW" altLang="en-US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為</a:t>
            </a:r>
            <a:r>
              <a: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rPr>
              <a:t>1</a:t>
            </a:r>
            <a:endParaRPr lang="zh-TW" altLang="en-US" sz="2000" dirty="0">
              <a:solidFill>
                <a:srgbClr val="1B4367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677CB7-DD65-4B42-831F-8592BBED0094}"/>
              </a:ext>
            </a:extLst>
          </p:cNvPr>
          <p:cNvSpPr/>
          <p:nvPr/>
        </p:nvSpPr>
        <p:spPr>
          <a:xfrm>
            <a:off x="3739114" y="3100510"/>
            <a:ext cx="6521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</a:rPr>
              <a:t>使用</a:t>
            </a:r>
            <a:r>
              <a:rPr lang="en-US" altLang="zh-TW" sz="2000" dirty="0">
                <a:solidFill>
                  <a:srgbClr val="1B4367"/>
                </a:solidFill>
              </a:rPr>
              <a:t>REINFORCE</a:t>
            </a:r>
            <a:r>
              <a:rPr lang="zh-TW" altLang="en-US" sz="2000" dirty="0">
                <a:solidFill>
                  <a:srgbClr val="1B4367"/>
                </a:solidFill>
              </a:rPr>
              <a:t>訓練</a:t>
            </a:r>
            <a:r>
              <a:rPr lang="en-US" altLang="zh-TW" sz="2000" dirty="0">
                <a:solidFill>
                  <a:srgbClr val="1B4367"/>
                </a:solidFill>
              </a:rPr>
              <a:t>HAI</a:t>
            </a:r>
            <a:r>
              <a:rPr lang="zh-TW" altLang="en-US" sz="2000" dirty="0">
                <a:solidFill>
                  <a:srgbClr val="1B4367"/>
                </a:solidFill>
              </a:rPr>
              <a:t>，不更新偵測器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</a:rPr>
              <a:t>採樣</a:t>
            </a:r>
            <a:r>
              <a:rPr lang="en-US" altLang="zh-TW" sz="2000" dirty="0">
                <a:solidFill>
                  <a:srgbClr val="1B4367"/>
                </a:solidFill>
              </a:rPr>
              <a:t>50</a:t>
            </a:r>
            <a:r>
              <a:rPr lang="zh-TW" altLang="en-US" sz="2000" dirty="0">
                <a:solidFill>
                  <a:srgbClr val="1B4367"/>
                </a:solidFill>
              </a:rPr>
              <a:t>個軌跡訓練</a:t>
            </a:r>
            <a:r>
              <a:rPr lang="en-US" altLang="zh-TW" sz="2000" dirty="0">
                <a:solidFill>
                  <a:srgbClr val="1B4367"/>
                </a:solidFill>
              </a:rPr>
              <a:t>1</a:t>
            </a:r>
            <a:r>
              <a:rPr lang="zh-TW" altLang="en-US" sz="2000" dirty="0">
                <a:solidFill>
                  <a:srgbClr val="1B4367"/>
                </a:solidFill>
              </a:rPr>
              <a:t>次</a:t>
            </a:r>
            <a:endParaRPr lang="en-US" altLang="zh-TW" sz="2000" dirty="0">
              <a:solidFill>
                <a:srgbClr val="1B436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</a:rPr>
              <a:t>策略梯度與</a:t>
            </a:r>
            <a:r>
              <a:rPr lang="en-US" altLang="zh-TW" sz="2000" dirty="0" err="1">
                <a:solidFill>
                  <a:srgbClr val="1B4367"/>
                </a:solidFill>
              </a:rPr>
              <a:t>adam</a:t>
            </a:r>
            <a:r>
              <a:rPr lang="zh-TW" altLang="en-US" sz="2000" dirty="0">
                <a:solidFill>
                  <a:srgbClr val="1B4367"/>
                </a:solidFill>
              </a:rPr>
              <a:t>優化演算法更新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212C04-0E7D-488D-9861-57E1BC694E52}"/>
              </a:ext>
            </a:extLst>
          </p:cNvPr>
          <p:cNvSpPr/>
          <p:nvPr/>
        </p:nvSpPr>
        <p:spPr>
          <a:xfrm>
            <a:off x="3739114" y="4659501"/>
            <a:ext cx="65213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1B4367"/>
                </a:solidFill>
              </a:rPr>
              <a:t>HAI</a:t>
            </a:r>
            <a:r>
              <a:rPr lang="zh-TW" altLang="en-US" sz="2000" dirty="0">
                <a:solidFill>
                  <a:srgbClr val="1B4367"/>
                </a:solidFill>
              </a:rPr>
              <a:t>與偵測器協同訓練</a:t>
            </a:r>
            <a:endParaRPr lang="en-US" altLang="zh-TW" sz="2000" dirty="0">
              <a:solidFill>
                <a:srgbClr val="1B436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1B4367"/>
                </a:solidFill>
              </a:rPr>
              <a:t>HAI</a:t>
            </a:r>
            <a:r>
              <a:rPr lang="zh-TW" altLang="en-US" sz="2000" dirty="0">
                <a:solidFill>
                  <a:srgbClr val="1B4367"/>
                </a:solidFill>
              </a:rPr>
              <a:t>訓練與階段一相同</a:t>
            </a:r>
            <a:endParaRPr lang="en-US" altLang="zh-TW" sz="2000" dirty="0">
              <a:solidFill>
                <a:srgbClr val="1B436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</a:rPr>
              <a:t>偵測器使用</a:t>
            </a:r>
            <a:r>
              <a:rPr lang="en-US" altLang="zh-TW" sz="2000" dirty="0">
                <a:solidFill>
                  <a:srgbClr val="1B4367"/>
                </a:solidFill>
              </a:rPr>
              <a:t>HAI</a:t>
            </a:r>
            <a:r>
              <a:rPr lang="zh-TW" altLang="en-US" sz="2000" dirty="0">
                <a:solidFill>
                  <a:srgbClr val="1B4367"/>
                </a:solidFill>
              </a:rPr>
              <a:t>收集之</a:t>
            </a:r>
            <a:r>
              <a:rPr lang="en-US" altLang="zh-TW" sz="2000" dirty="0">
                <a:solidFill>
                  <a:srgbClr val="1B4367"/>
                </a:solidFill>
              </a:rPr>
              <a:t>lRoIs</a:t>
            </a:r>
            <a:r>
              <a:rPr lang="zh-TW" altLang="en-US" sz="2000" dirty="0">
                <a:solidFill>
                  <a:srgbClr val="1B4367"/>
                </a:solidFill>
              </a:rPr>
              <a:t>訓練</a:t>
            </a:r>
            <a:endParaRPr lang="en-US" altLang="zh-TW" sz="2000" dirty="0">
              <a:solidFill>
                <a:srgbClr val="1B436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1B4367"/>
                </a:solidFill>
              </a:rPr>
              <a:t>偵測器</a:t>
            </a:r>
            <a:r>
              <a:rPr lang="en-US" altLang="zh-TW" sz="2000" dirty="0">
                <a:solidFill>
                  <a:srgbClr val="1B4367"/>
                </a:solidFill>
              </a:rPr>
              <a:t>1</a:t>
            </a:r>
            <a:r>
              <a:rPr lang="zh-TW" altLang="zh-TW" sz="2000" dirty="0">
                <a:solidFill>
                  <a:srgbClr val="1B4367"/>
                </a:solidFill>
              </a:rPr>
              <a:t>個迭代可以訓練</a:t>
            </a:r>
            <a:r>
              <a:rPr lang="en-US" altLang="zh-TW" sz="2000" dirty="0">
                <a:solidFill>
                  <a:srgbClr val="1B4367"/>
                </a:solidFill>
              </a:rPr>
              <a:t>1</a:t>
            </a:r>
            <a:r>
              <a:rPr lang="zh-TW" altLang="zh-TW" sz="2000" dirty="0">
                <a:solidFill>
                  <a:srgbClr val="1B4367"/>
                </a:solidFill>
              </a:rPr>
              <a:t>次</a:t>
            </a:r>
            <a:endParaRPr lang="en-US" altLang="zh-TW" sz="2000" dirty="0">
              <a:solidFill>
                <a:srgbClr val="1B436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rgbClr val="1B4367"/>
                </a:solidFill>
              </a:rPr>
              <a:t>採用</a:t>
            </a:r>
            <a:r>
              <a:rPr lang="en-US" altLang="zh-TW" sz="2000" dirty="0">
                <a:solidFill>
                  <a:srgbClr val="1B4367"/>
                </a:solidFill>
              </a:rPr>
              <a:t>Momentum</a:t>
            </a:r>
            <a:r>
              <a:rPr lang="zh-TW" altLang="zh-TW" sz="2000" dirty="0">
                <a:solidFill>
                  <a:srgbClr val="1B4367"/>
                </a:solidFill>
              </a:rPr>
              <a:t>優化演算法作梯度更新</a:t>
            </a:r>
            <a:endParaRPr lang="zh-TW" altLang="en-US" sz="2000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模型訓練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95299849-121F-4576-B2B8-B2FA3EABABE7}"/>
              </a:ext>
            </a:extLst>
          </p:cNvPr>
          <p:cNvGrpSpPr/>
          <p:nvPr/>
        </p:nvGrpSpPr>
        <p:grpSpPr>
          <a:xfrm>
            <a:off x="1032639" y="1253539"/>
            <a:ext cx="9178161" cy="2389885"/>
            <a:chOff x="1032639" y="1253539"/>
            <a:chExt cx="9178161" cy="2389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E5375EF-6539-402C-BB08-3C450CA291C2}"/>
                    </a:ext>
                  </a:extLst>
                </p:cNvPr>
                <p:cNvSpPr/>
                <p:nvPr/>
              </p:nvSpPr>
              <p:spPr>
                <a:xfrm>
                  <a:off x="1032639" y="1653649"/>
                  <a:ext cx="6267421" cy="1989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TW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TW" altLang="en-US" sz="2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𝑡𝑟𝑎𝑗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TW" altLang="en-US" sz="20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𝑇𝑅</m:t>
                                      </m:r>
                                    </m:sup>
                                  </m:sSubSup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sz="2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sz="20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𝑇𝑅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zh-TW" altLang="en-US" sz="20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a14:m>
                  <a:endPara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unc>
                        <m:func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a14:m>
                  <a:endPara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𝑇𝑅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m:rPr>
                                  <m:lit/>
                                </m:rP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m:rPr>
                                  <m:lit/>
                                </m:rP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a14:m>
                  <a:endPara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zh-TW" alt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zh-TW" alt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𝑇𝑅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TW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TW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a14:m>
                  <a:endPara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E5375EF-6539-402C-BB08-3C450CA291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639" y="1653649"/>
                  <a:ext cx="6267421" cy="1989775"/>
                </a:xfrm>
                <a:prstGeom prst="rect">
                  <a:avLst/>
                </a:prstGeom>
                <a:blipFill>
                  <a:blip r:embed="rId3"/>
                  <a:stretch>
                    <a:fillRect l="-875" t="-21713" r="-194" b="-348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275A425-982D-472E-8F5B-6D7AF7BA8BE5}"/>
                </a:ext>
              </a:extLst>
            </p:cNvPr>
            <p:cNvSpPr/>
            <p:nvPr/>
          </p:nvSpPr>
          <p:spPr>
            <a:xfrm>
              <a:off x="1032639" y="1253539"/>
              <a:ext cx="19319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HAI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之目標函數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243907A0-6350-40D7-8B63-0C76CC93492F}"/>
                    </a:ext>
                  </a:extLst>
                </p:cNvPr>
                <p:cNvSpPr/>
                <p:nvPr/>
              </p:nvSpPr>
              <p:spPr>
                <a:xfrm>
                  <a:off x="7578989" y="1653649"/>
                  <a:ext cx="2631811" cy="1351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TW" alt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sz="16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: </a:t>
                  </a:r>
                  <a:r>
                    <a:rPr lang="zh-TW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採樣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到的</a:t>
                  </a:r>
                  <a:r>
                    <a:rPr lang="zh-TW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區域定位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zh-TW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區域定位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的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預測值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zh-TW" altLang="en-US" sz="1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1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TW" altLang="en-US" sz="16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p>
                          </m:sSubSup>
                        </m:e>
                        <m:sup>
                          <m:r>
                            <a:rPr lang="zh-TW" altLang="en-US" sz="16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zh-TW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採樣到的結束動作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𝑇𝑅</m:t>
                          </m:r>
                        </m:sup>
                      </m:sSubSup>
                    </m:oMath>
                  </a14:m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zh-TW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結束動作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的預測值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a14:m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 HAI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之參數</a:t>
                  </a: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243907A0-6350-40D7-8B63-0C76CC934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989" y="1653649"/>
                  <a:ext cx="2631811" cy="1351332"/>
                </a:xfrm>
                <a:prstGeom prst="rect">
                  <a:avLst/>
                </a:prstGeom>
                <a:blipFill>
                  <a:blip r:embed="rId4"/>
                  <a:stretch>
                    <a:fillRect l="-926" t="-1802" b="-49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2BCA1357-4958-44F4-AD65-29E3582364AD}"/>
              </a:ext>
            </a:extLst>
          </p:cNvPr>
          <p:cNvGrpSpPr/>
          <p:nvPr/>
        </p:nvGrpSpPr>
        <p:grpSpPr>
          <a:xfrm>
            <a:off x="1032638" y="4094639"/>
            <a:ext cx="10544625" cy="2146422"/>
            <a:chOff x="1032638" y="4094639"/>
            <a:chExt cx="10544625" cy="214642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E34A9A-99C2-47F6-A4D4-AAD19FDDFF8A}"/>
                </a:ext>
              </a:extLst>
            </p:cNvPr>
            <p:cNvSpPr/>
            <p:nvPr/>
          </p:nvSpPr>
          <p:spPr>
            <a:xfrm>
              <a:off x="1032638" y="4094639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偵測器之損失函數</a:t>
              </a:r>
              <a:endParaRPr lang="zh-CN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F8315F2-2599-4C8C-93C0-7063A15DE8F8}"/>
                    </a:ext>
                  </a:extLst>
                </p:cNvPr>
                <p:cNvSpPr/>
                <p:nvPr/>
              </p:nvSpPr>
              <p:spPr>
                <a:xfrm>
                  <a:off x="1032638" y="4494749"/>
                  <a:ext cx="6199711" cy="1746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a14:m>
                  <a:endParaRPr lang="en-US" altLang="zh-TW" sz="2000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</m:oMath>
                  </a14:m>
                  <a:endParaRPr lang="en-US" altLang="zh-TW" sz="2000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∈: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smooth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en-US" altLang="zh-TW" sz="20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smooth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−0.5    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F8315F2-2599-4C8C-93C0-7063A15DE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638" y="4494749"/>
                  <a:ext cx="6199711" cy="1746312"/>
                </a:xfrm>
                <a:prstGeom prst="rect">
                  <a:avLst/>
                </a:prstGeom>
                <a:blipFill>
                  <a:blip r:embed="rId5"/>
                  <a:stretch>
                    <a:fillRect l="-885" t="-3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7B27C9D-4729-4976-BCFA-4B1BDD1EFC94}"/>
                    </a:ext>
                  </a:extLst>
                </p:cNvPr>
                <p:cNvSpPr/>
                <p:nvPr/>
              </p:nvSpPr>
              <p:spPr>
                <a:xfrm>
                  <a:off x="7578989" y="4494749"/>
                  <a:ext cx="3998274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n-US" altLang="zh-TW" sz="1600" dirty="0">
                      <a:cs typeface="Times New Roman" panose="02020603050405020304" pitchFamily="18" charset="0"/>
                    </a:rPr>
                    <a:t>: </a:t>
                  </a:r>
                  <a:r>
                    <a:rPr lang="en-US" altLang="zh-TW" sz="1600" i="1" dirty="0">
                      <a:cs typeface="Times New Roman" panose="02020603050405020304" pitchFamily="18" charset="0"/>
                    </a:rPr>
                    <a:t>K</a:t>
                  </a:r>
                  <a:r>
                    <a:rPr lang="en-US" altLang="zh-TW" sz="1600" dirty="0">
                      <a:cs typeface="Times New Roman" panose="02020603050405020304" pitchFamily="18" charset="0"/>
                    </a:rPr>
                    <a:t>+1</a:t>
                  </a:r>
                  <a:r>
                    <a:rPr lang="zh-TW" altLang="en-US" sz="1600" dirty="0">
                      <a:cs typeface="Times New Roman" panose="02020603050405020304" pitchFamily="18" charset="0"/>
                    </a:rPr>
                    <a:t>個類別的預測值</a:t>
                  </a:r>
                  <a:endParaRPr lang="en-US" altLang="zh-TW" sz="1600" dirty="0"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a14:m>
                  <a:r>
                    <a:rPr lang="en-US" altLang="zh-TW" sz="1600" dirty="0"/>
                    <a:t>:</a:t>
                  </a:r>
                  <a:r>
                    <a:rPr lang="zh-TW" altLang="en-US" sz="1600" dirty="0"/>
                    <a:t> </a:t>
                  </a:r>
                  <a:r>
                    <a:rPr lang="zh-TW" altLang="zh-TW" sz="1600" dirty="0"/>
                    <a:t>類別</a:t>
                  </a: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zh-TW" altLang="zh-TW" sz="1600" dirty="0"/>
                    <a:t>之邊框修正量</a:t>
                  </a:r>
                  <a:r>
                    <a:rPr lang="zh-TW" altLang="en-US" sz="1600" dirty="0"/>
                    <a:t>預測值</a:t>
                  </a:r>
                  <a:endParaRPr lang="en-US" altLang="zh-TW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1600" dirty="0"/>
                    <a:t>:</a:t>
                  </a:r>
                  <a:r>
                    <a:rPr lang="zh-TW" altLang="en-US" sz="1600" dirty="0"/>
                    <a:t> </a:t>
                  </a:r>
                  <a:r>
                    <a:rPr lang="en-US" altLang="zh-TW" sz="1600" dirty="0"/>
                    <a:t>ground-truth</a:t>
                  </a:r>
                  <a:r>
                    <a:rPr lang="zh-TW" altLang="zh-TW" sz="1600" dirty="0"/>
                    <a:t>的類別</a:t>
                  </a:r>
                  <a:endParaRPr lang="en-US" altLang="zh-TW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altLang="zh-TW" sz="1600" dirty="0"/>
                    <a:t>:</a:t>
                  </a:r>
                  <a:r>
                    <a:rPr lang="zh-TW" altLang="en-US" sz="1600" dirty="0"/>
                    <a:t> </a:t>
                  </a:r>
                  <a:r>
                    <a:rPr lang="zh-TW" altLang="zh-TW" sz="1600" dirty="0"/>
                    <a:t>邊框修正量的</a:t>
                  </a:r>
                  <a:r>
                    <a:rPr lang="en-US" altLang="zh-TW" sz="1600" dirty="0"/>
                    <a:t>ground-truth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≥1</m:t>
                      </m:r>
                    </m:oMath>
                  </a14:m>
                  <a:r>
                    <a:rPr lang="zh-TW" altLang="zh-TW" sz="1600" dirty="0"/>
                    <a:t>時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TW" altLang="zh-TW" sz="1600" dirty="0"/>
                    <a:t>，其他則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altLang="zh-TW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a14:m>
                  <a:r>
                    <a:rPr lang="en-US" altLang="zh-TW" sz="1600" dirty="0"/>
                    <a:t>:</a:t>
                  </a:r>
                  <a:r>
                    <a:rPr lang="zh-TW" altLang="en-US" sz="1600" dirty="0"/>
                    <a:t> 偵測器之參數</a:t>
                  </a: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7B27C9D-4729-4976-BCFA-4B1BDD1EFC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989" y="4494749"/>
                  <a:ext cx="3998274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610" t="-1550" b="-38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37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11546" y="410486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之發想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  <a:stCxn id="29" idx="6"/>
            <a:endCxn id="35" idx="1"/>
          </p:cNvCxnSpPr>
          <p:nvPr/>
        </p:nvCxnSpPr>
        <p:spPr>
          <a:xfrm flipV="1">
            <a:off x="3927161" y="2094943"/>
            <a:ext cx="1786171" cy="1334058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  <a:stCxn id="29" idx="6"/>
            <a:endCxn id="34" idx="2"/>
          </p:cNvCxnSpPr>
          <p:nvPr/>
        </p:nvCxnSpPr>
        <p:spPr>
          <a:xfrm flipV="1">
            <a:off x="3927161" y="3429000"/>
            <a:ext cx="1792645" cy="1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  <a:stCxn id="29" idx="6"/>
            <a:endCxn id="40" idx="1"/>
          </p:cNvCxnSpPr>
          <p:nvPr/>
        </p:nvCxnSpPr>
        <p:spPr>
          <a:xfrm>
            <a:off x="3927161" y="3429001"/>
            <a:ext cx="1784994" cy="1334137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5251A329-7222-4B8E-9C35-5558C1ABC9A8}"/>
              </a:ext>
            </a:extLst>
          </p:cNvPr>
          <p:cNvGrpSpPr/>
          <p:nvPr/>
        </p:nvGrpSpPr>
        <p:grpSpPr>
          <a:xfrm>
            <a:off x="5712155" y="1794156"/>
            <a:ext cx="4154156" cy="555438"/>
            <a:chOff x="5712155" y="1845535"/>
            <a:chExt cx="4154156" cy="555438"/>
          </a:xfrm>
        </p:grpSpPr>
        <p:grpSp>
          <p:nvGrpSpPr>
            <p:cNvPr id="9" name="组合 8"/>
            <p:cNvGrpSpPr/>
            <p:nvPr/>
          </p:nvGrpSpPr>
          <p:grpSpPr>
            <a:xfrm>
              <a:off x="5712155" y="1845535"/>
              <a:ext cx="555440" cy="555438"/>
              <a:chOff x="6368440" y="1774898"/>
              <a:chExt cx="555440" cy="555438"/>
            </a:xfrm>
            <a:solidFill>
              <a:srgbClr val="1B4367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6368440" y="1774898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369617" y="1844852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257593" y="1968589"/>
              <a:ext cx="3608718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zh-TW" altLang="en-US" sz="2000" b="1" kern="0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需要先產生全域之</a:t>
              </a:r>
              <a:r>
                <a:rPr lang="en-US" altLang="zh-TW" sz="2000" b="1" kern="0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RoIs</a:t>
              </a:r>
            </a:p>
          </p:txBody>
        </p:sp>
      </p:grpSp>
      <p:grpSp>
        <p:nvGrpSpPr>
          <p:cNvPr id="28" name="组合 3">
            <a:extLst>
              <a:ext uri="{FF2B5EF4-FFF2-40B4-BE49-F238E27FC236}">
                <a16:creationId xmlns:a16="http://schemas.microsoft.com/office/drawing/2014/main" id="{53C5D966-BF52-4AA0-BB0B-406174BD689A}"/>
              </a:ext>
            </a:extLst>
          </p:cNvPr>
          <p:cNvGrpSpPr/>
          <p:nvPr/>
        </p:nvGrpSpPr>
        <p:grpSpPr>
          <a:xfrm>
            <a:off x="2325690" y="2627313"/>
            <a:ext cx="1601471" cy="1603375"/>
            <a:chOff x="4863706" y="1161348"/>
            <a:chExt cx="1201103" cy="1202531"/>
          </a:xfrm>
          <a:solidFill>
            <a:srgbClr val="1B4367"/>
          </a:solidFill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ECE0C6CE-9E6A-48CF-8859-87F00E0E6010}"/>
                </a:ext>
              </a:extLst>
            </p:cNvPr>
            <p:cNvSpPr/>
            <p:nvPr/>
          </p:nvSpPr>
          <p:spPr>
            <a:xfrm>
              <a:off x="4863706" y="1161348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333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F2110E22-CF6F-4AA5-9BB6-D66C0E309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89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FD7510-F010-4560-8E36-8F7CA8CAAEF7}"/>
              </a:ext>
            </a:extLst>
          </p:cNvPr>
          <p:cNvGrpSpPr/>
          <p:nvPr/>
        </p:nvGrpSpPr>
        <p:grpSpPr>
          <a:xfrm>
            <a:off x="5719806" y="3151281"/>
            <a:ext cx="5375389" cy="555438"/>
            <a:chOff x="5722162" y="2725579"/>
            <a:chExt cx="5375389" cy="555438"/>
          </a:xfrm>
        </p:grpSpPr>
        <p:grpSp>
          <p:nvGrpSpPr>
            <p:cNvPr id="5" name="组合 4"/>
            <p:cNvGrpSpPr/>
            <p:nvPr/>
          </p:nvGrpSpPr>
          <p:grpSpPr>
            <a:xfrm>
              <a:off x="5722162" y="2725579"/>
              <a:ext cx="563092" cy="555438"/>
              <a:chOff x="6368440" y="2745274"/>
              <a:chExt cx="563092" cy="555438"/>
            </a:xfrm>
            <a:solidFill>
              <a:srgbClr val="1B4367"/>
            </a:solidFill>
          </p:grpSpPr>
          <p:sp>
            <p:nvSpPr>
              <p:cNvPr id="34" name="椭圆 33"/>
              <p:cNvSpPr/>
              <p:nvPr/>
            </p:nvSpPr>
            <p:spPr>
              <a:xfrm>
                <a:off x="6368440" y="2745274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37" name="文本框 34"/>
              <p:cNvSpPr txBox="1"/>
              <p:nvPr/>
            </p:nvSpPr>
            <p:spPr>
              <a:xfrm>
                <a:off x="6378447" y="2815228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2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60">
              <a:extLst>
                <a:ext uri="{FF2B5EF4-FFF2-40B4-BE49-F238E27FC236}">
                  <a16:creationId xmlns:a16="http://schemas.microsoft.com/office/drawing/2014/main" id="{C94D27CA-5B4C-4A15-AB4F-4093B82199E7}"/>
                </a:ext>
              </a:extLst>
            </p:cNvPr>
            <p:cNvSpPr txBox="1"/>
            <p:nvPr/>
          </p:nvSpPr>
          <p:spPr>
            <a:xfrm>
              <a:off x="6257593" y="2828890"/>
              <a:ext cx="4839958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en-US" altLang="zh-CN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RPN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還是會掃描到不會使用的特徵圖區域</a:t>
              </a:r>
              <a:endParaRPr lang="en-US" altLang="zh-CN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F8AD77-56CE-4487-94F1-B0DD6940F5D8}"/>
              </a:ext>
            </a:extLst>
          </p:cNvPr>
          <p:cNvGrpSpPr/>
          <p:nvPr/>
        </p:nvGrpSpPr>
        <p:grpSpPr>
          <a:xfrm>
            <a:off x="5712155" y="4485419"/>
            <a:ext cx="5065785" cy="555438"/>
            <a:chOff x="5704504" y="3563420"/>
            <a:chExt cx="5065785" cy="555438"/>
          </a:xfrm>
        </p:grpSpPr>
        <p:grpSp>
          <p:nvGrpSpPr>
            <p:cNvPr id="11" name="组合 10"/>
            <p:cNvGrpSpPr/>
            <p:nvPr/>
          </p:nvGrpSpPr>
          <p:grpSpPr>
            <a:xfrm>
              <a:off x="5704504" y="3563420"/>
              <a:ext cx="563091" cy="555438"/>
              <a:chOff x="6273237" y="3790232"/>
              <a:chExt cx="563091" cy="555438"/>
            </a:xfrm>
            <a:solidFill>
              <a:srgbClr val="1B4367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6280888" y="3790232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40" name="文本框 34"/>
              <p:cNvSpPr txBox="1"/>
              <p:nvPr/>
            </p:nvSpPr>
            <p:spPr>
              <a:xfrm>
                <a:off x="6273237" y="3837118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3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48" name="文本框 60">
              <a:extLst>
                <a:ext uri="{FF2B5EF4-FFF2-40B4-BE49-F238E27FC236}">
                  <a16:creationId xmlns:a16="http://schemas.microsoft.com/office/drawing/2014/main" id="{E934E59D-2FEF-43D7-9739-795E0477CCEC}"/>
                </a:ext>
              </a:extLst>
            </p:cNvPr>
            <p:cNvSpPr txBox="1"/>
            <p:nvPr/>
          </p:nvSpPr>
          <p:spPr>
            <a:xfrm>
              <a:off x="6257589" y="3723158"/>
              <a:ext cx="4512700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是否能將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HAI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與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產生</a:t>
              </a:r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RoIs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之功能結合</a:t>
              </a:r>
              <a:endParaRPr lang="en-US" altLang="zh-CN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9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884F3C2B-608C-4A31-AEA0-93D3C4964D8E}"/>
              </a:ext>
            </a:extLst>
          </p:cNvPr>
          <p:cNvSpPr txBox="1"/>
          <p:nvPr/>
        </p:nvSpPr>
        <p:spPr>
          <a:xfrm>
            <a:off x="943187" y="198596"/>
            <a:ext cx="1030562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Local Region Proposals with a Hybrid Attention Interface (LRP-HAI)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C88AE48-1645-4A87-9775-0B966C96C6E9}"/>
              </a:ext>
            </a:extLst>
          </p:cNvPr>
          <p:cNvGrpSpPr/>
          <p:nvPr/>
        </p:nvGrpSpPr>
        <p:grpSpPr>
          <a:xfrm>
            <a:off x="809168" y="1405192"/>
            <a:ext cx="10573661" cy="5104044"/>
            <a:chOff x="671458" y="716112"/>
            <a:chExt cx="10579221" cy="510404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5A309E6-818B-40A0-B259-0C7CEA988493}"/>
                </a:ext>
              </a:extLst>
            </p:cNvPr>
            <p:cNvGrpSpPr/>
            <p:nvPr/>
          </p:nvGrpSpPr>
          <p:grpSpPr>
            <a:xfrm>
              <a:off x="9189956" y="3819807"/>
              <a:ext cx="1293019" cy="2000349"/>
              <a:chOff x="8535557" y="4379205"/>
              <a:chExt cx="1293019" cy="200034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CB85B14F-21F1-4EA4-8D06-8FA85A8C06ED}"/>
                  </a:ext>
                </a:extLst>
              </p:cNvPr>
              <p:cNvGrpSpPr/>
              <p:nvPr/>
            </p:nvGrpSpPr>
            <p:grpSpPr>
              <a:xfrm>
                <a:off x="8538028" y="4379205"/>
                <a:ext cx="1206658" cy="567809"/>
                <a:chOff x="9153746" y="4487944"/>
                <a:chExt cx="1206658" cy="567809"/>
              </a:xfrm>
            </p:grpSpPr>
            <p:sp>
              <p:nvSpPr>
                <p:cNvPr id="63" name="平行四邊形 62">
                  <a:extLst>
                    <a:ext uri="{FF2B5EF4-FFF2-40B4-BE49-F238E27FC236}">
                      <a16:creationId xmlns:a16="http://schemas.microsoft.com/office/drawing/2014/main" id="{E91F1D2C-070D-4ADB-BCBB-41F34A70278E}"/>
                    </a:ext>
                  </a:extLst>
                </p:cNvPr>
                <p:cNvSpPr/>
                <p:nvPr/>
              </p:nvSpPr>
              <p:spPr>
                <a:xfrm rot="16200000">
                  <a:off x="9003697" y="463799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0E85701-BC37-4E2B-9346-8CE2E4525845}"/>
                    </a:ext>
                  </a:extLst>
                </p:cNvPr>
                <p:cNvSpPr/>
                <p:nvPr/>
              </p:nvSpPr>
              <p:spPr>
                <a:xfrm>
                  <a:off x="9421457" y="4617959"/>
                  <a:ext cx="93894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Conv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DC6AC61A-1CBB-4B28-9EE4-9786F7343004}"/>
                  </a:ext>
                </a:extLst>
              </p:cNvPr>
              <p:cNvGrpSpPr/>
              <p:nvPr/>
            </p:nvGrpSpPr>
            <p:grpSpPr>
              <a:xfrm>
                <a:off x="8535557" y="5095476"/>
                <a:ext cx="1058127" cy="567809"/>
                <a:chOff x="9151275" y="5204215"/>
                <a:chExt cx="1058127" cy="567809"/>
              </a:xfrm>
            </p:grpSpPr>
            <p:sp>
              <p:nvSpPr>
                <p:cNvPr id="61" name="平行四邊形 60">
                  <a:extLst>
                    <a:ext uri="{FF2B5EF4-FFF2-40B4-BE49-F238E27FC236}">
                      <a16:creationId xmlns:a16="http://schemas.microsoft.com/office/drawing/2014/main" id="{F509E4A5-857D-455B-B3F1-6EF8BC503EBE}"/>
                    </a:ext>
                  </a:extLst>
                </p:cNvPr>
                <p:cNvSpPr/>
                <p:nvPr/>
              </p:nvSpPr>
              <p:spPr>
                <a:xfrm rot="16200000">
                  <a:off x="9001226" y="5354264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4C0D7849-61DD-49A7-842A-811A44E7A96D}"/>
                    </a:ext>
                  </a:extLst>
                </p:cNvPr>
                <p:cNvSpPr/>
                <p:nvPr/>
              </p:nvSpPr>
              <p:spPr>
                <a:xfrm>
                  <a:off x="9418986" y="5334230"/>
                  <a:ext cx="79041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FC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283501CC-454A-4ED6-B636-235D0C929667}"/>
                  </a:ext>
                </a:extLst>
              </p:cNvPr>
              <p:cNvGrpSpPr/>
              <p:nvPr/>
            </p:nvGrpSpPr>
            <p:grpSpPr>
              <a:xfrm>
                <a:off x="8540541" y="5811745"/>
                <a:ext cx="1288035" cy="567809"/>
                <a:chOff x="9156259" y="5920484"/>
                <a:chExt cx="1288035" cy="567809"/>
              </a:xfrm>
            </p:grpSpPr>
            <p:sp>
              <p:nvSpPr>
                <p:cNvPr id="59" name="平行四邊形 58">
                  <a:extLst>
                    <a:ext uri="{FF2B5EF4-FFF2-40B4-BE49-F238E27FC236}">
                      <a16:creationId xmlns:a16="http://schemas.microsoft.com/office/drawing/2014/main" id="{F80998D6-A793-4260-B477-DFF106AE3B70}"/>
                    </a:ext>
                  </a:extLst>
                </p:cNvPr>
                <p:cNvSpPr/>
                <p:nvPr/>
              </p:nvSpPr>
              <p:spPr>
                <a:xfrm rot="16200000">
                  <a:off x="9006210" y="607053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31C23CA-4B13-4DF4-88B8-52609032C5A5}"/>
                    </a:ext>
                  </a:extLst>
                </p:cNvPr>
                <p:cNvSpPr/>
                <p:nvPr/>
              </p:nvSpPr>
              <p:spPr>
                <a:xfrm>
                  <a:off x="9418986" y="5965073"/>
                  <a:ext cx="10253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200" dirty="0"/>
                    <a:t>Conv or FC layer</a:t>
                  </a:r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立方體 4">
              <a:extLst>
                <a:ext uri="{FF2B5EF4-FFF2-40B4-BE49-F238E27FC236}">
                  <a16:creationId xmlns:a16="http://schemas.microsoft.com/office/drawing/2014/main" id="{29D1FFC2-D342-451B-B675-14475ED6A2A1}"/>
                </a:ext>
              </a:extLst>
            </p:cNvPr>
            <p:cNvSpPr/>
            <p:nvPr/>
          </p:nvSpPr>
          <p:spPr>
            <a:xfrm>
              <a:off x="2977958" y="4127847"/>
              <a:ext cx="1776986" cy="1384271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HAI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A8030A9-95A2-4974-A171-D2A736312534}"/>
                </a:ext>
              </a:extLst>
            </p:cNvPr>
            <p:cNvSpPr/>
            <p:nvPr/>
          </p:nvSpPr>
          <p:spPr>
            <a:xfrm>
              <a:off x="671458" y="1909308"/>
              <a:ext cx="556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/>
                <a:t>Image</a:t>
              </a:r>
              <a:endParaRPr lang="zh-TW" altLang="en-US" sz="1200" dirty="0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8DCC437-B2A7-4112-8990-BE72C146F985}"/>
                </a:ext>
              </a:extLst>
            </p:cNvPr>
            <p:cNvCxnSpPr>
              <a:cxnSpLocks/>
              <a:stCxn id="6" idx="3"/>
              <a:endCxn id="55" idx="0"/>
            </p:cNvCxnSpPr>
            <p:nvPr/>
          </p:nvCxnSpPr>
          <p:spPr>
            <a:xfrm>
              <a:off x="1227460" y="2047808"/>
              <a:ext cx="414918" cy="53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8AD272B-BDBF-4790-A3F5-6FD73467002F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813449" y="3635374"/>
              <a:ext cx="0" cy="655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9FCFFCA-9036-42B3-A86D-785A19CDBFD4}"/>
                </a:ext>
              </a:extLst>
            </p:cNvPr>
            <p:cNvSpPr/>
            <p:nvPr/>
          </p:nvSpPr>
          <p:spPr>
            <a:xfrm>
              <a:off x="5346846" y="1692061"/>
              <a:ext cx="1383794" cy="731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Local region proposals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43104F4-56B3-4483-A68E-93B4BC0063EA}"/>
                </a:ext>
              </a:extLst>
            </p:cNvPr>
            <p:cNvCxnSpPr>
              <a:cxnSpLocks/>
              <a:stCxn id="51" idx="4"/>
              <a:endCxn id="9" idx="1"/>
            </p:cNvCxnSpPr>
            <p:nvPr/>
          </p:nvCxnSpPr>
          <p:spPr>
            <a:xfrm>
              <a:off x="2961567" y="2055057"/>
              <a:ext cx="2385280" cy="26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357E76-7C3C-42B7-B6B6-F8F48001FA0E}"/>
                </a:ext>
              </a:extLst>
            </p:cNvPr>
            <p:cNvSpPr/>
            <p:nvPr/>
          </p:nvSpPr>
          <p:spPr>
            <a:xfrm>
              <a:off x="4667143" y="2832176"/>
              <a:ext cx="7508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Visited region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B30EE3C9-F164-4395-8AD8-A803193A1000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6454653" y="2414441"/>
              <a:ext cx="0" cy="4421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7BE3272-1F77-40B9-840D-0B504BA705CC}"/>
                </a:ext>
              </a:extLst>
            </p:cNvPr>
            <p:cNvGrpSpPr/>
            <p:nvPr/>
          </p:nvGrpSpPr>
          <p:grpSpPr>
            <a:xfrm>
              <a:off x="1642378" y="1541630"/>
              <a:ext cx="1319188" cy="1025003"/>
              <a:chOff x="2449691" y="1697738"/>
              <a:chExt cx="900982" cy="568836"/>
            </a:xfrm>
          </p:grpSpPr>
          <p:sp>
            <p:nvSpPr>
              <p:cNvPr id="51" name="平行四邊形 50">
                <a:extLst>
                  <a:ext uri="{FF2B5EF4-FFF2-40B4-BE49-F238E27FC236}">
                    <a16:creationId xmlns:a16="http://schemas.microsoft.com/office/drawing/2014/main" id="{DA5900E8-F487-489B-BA4C-9D55D9665706}"/>
                  </a:ext>
                </a:extLst>
              </p:cNvPr>
              <p:cNvSpPr/>
              <p:nvPr/>
            </p:nvSpPr>
            <p:spPr>
              <a:xfrm rot="16200000">
                <a:off x="2932913" y="1848814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2" name="平行四邊形 51">
                <a:extLst>
                  <a:ext uri="{FF2B5EF4-FFF2-40B4-BE49-F238E27FC236}">
                    <a16:creationId xmlns:a16="http://schemas.microsoft.com/office/drawing/2014/main" id="{B30C109B-843D-40B8-A298-C59136B9662B}"/>
                  </a:ext>
                </a:extLst>
              </p:cNvPr>
              <p:cNvSpPr/>
              <p:nvPr/>
            </p:nvSpPr>
            <p:spPr>
              <a:xfrm rot="16200000">
                <a:off x="2774780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3" name="平行四邊形 52">
                <a:extLst>
                  <a:ext uri="{FF2B5EF4-FFF2-40B4-BE49-F238E27FC236}">
                    <a16:creationId xmlns:a16="http://schemas.microsoft.com/office/drawing/2014/main" id="{C45D517A-9715-4CC6-9371-1E240F06D25D}"/>
                  </a:ext>
                </a:extLst>
              </p:cNvPr>
              <p:cNvSpPr/>
              <p:nvPr/>
            </p:nvSpPr>
            <p:spPr>
              <a:xfrm rot="16200000">
                <a:off x="2618675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4" name="平行四邊形 53">
                <a:extLst>
                  <a:ext uri="{FF2B5EF4-FFF2-40B4-BE49-F238E27FC236}">
                    <a16:creationId xmlns:a16="http://schemas.microsoft.com/office/drawing/2014/main" id="{83EEB167-4564-403A-81E6-8B4C15C5BC92}"/>
                  </a:ext>
                </a:extLst>
              </p:cNvPr>
              <p:cNvSpPr/>
              <p:nvPr/>
            </p:nvSpPr>
            <p:spPr>
              <a:xfrm rot="16200000">
                <a:off x="2461340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5" name="平行四邊形 54">
                <a:extLst>
                  <a:ext uri="{FF2B5EF4-FFF2-40B4-BE49-F238E27FC236}">
                    <a16:creationId xmlns:a16="http://schemas.microsoft.com/office/drawing/2014/main" id="{D81B3F83-CA51-46C2-9EE5-41979C9D46B4}"/>
                  </a:ext>
                </a:extLst>
              </p:cNvPr>
              <p:cNvSpPr/>
              <p:nvPr/>
            </p:nvSpPr>
            <p:spPr>
              <a:xfrm rot="16200000">
                <a:off x="2299642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D8001C1-E0AD-48A4-B305-BF82CBD518E5}"/>
                </a:ext>
              </a:extLst>
            </p:cNvPr>
            <p:cNvGrpSpPr/>
            <p:nvPr/>
          </p:nvGrpSpPr>
          <p:grpSpPr>
            <a:xfrm>
              <a:off x="5943453" y="2856564"/>
              <a:ext cx="1030754" cy="585065"/>
              <a:chOff x="7306395" y="3277443"/>
              <a:chExt cx="592939" cy="454362"/>
            </a:xfrm>
          </p:grpSpPr>
          <p:sp>
            <p:nvSpPr>
              <p:cNvPr id="49" name="平行四邊形 48">
                <a:extLst>
                  <a:ext uri="{FF2B5EF4-FFF2-40B4-BE49-F238E27FC236}">
                    <a16:creationId xmlns:a16="http://schemas.microsoft.com/office/drawing/2014/main" id="{D8732E18-E025-471B-A38C-5355B5E72142}"/>
                  </a:ext>
                </a:extLst>
              </p:cNvPr>
              <p:cNvSpPr/>
              <p:nvPr/>
            </p:nvSpPr>
            <p:spPr>
              <a:xfrm rot="10800000">
                <a:off x="7311201" y="3427067"/>
                <a:ext cx="588133" cy="304738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0" name="平行四邊形 49">
                <a:extLst>
                  <a:ext uri="{FF2B5EF4-FFF2-40B4-BE49-F238E27FC236}">
                    <a16:creationId xmlns:a16="http://schemas.microsoft.com/office/drawing/2014/main" id="{2EB4C26F-D70D-49AE-80F4-1B7F3AC2FD9C}"/>
                  </a:ext>
                </a:extLst>
              </p:cNvPr>
              <p:cNvSpPr/>
              <p:nvPr/>
            </p:nvSpPr>
            <p:spPr>
              <a:xfrm rot="10800000">
                <a:off x="7306395" y="3277443"/>
                <a:ext cx="588134" cy="304738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/>
              </a:p>
            </p:txBody>
          </p:sp>
        </p:grp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3B4F536F-AFB8-4DF0-896D-09DACC80D91C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rot="10800000" flipV="1">
              <a:off x="4338383" y="2414441"/>
              <a:ext cx="1206741" cy="916674"/>
            </a:xfrm>
            <a:prstGeom prst="bentConnector3">
              <a:avLst>
                <a:gd name="adj1" fmla="val -5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EECE878-D449-41AB-89D5-C59C1D3F0C88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 flipV="1">
              <a:off x="6730641" y="2053624"/>
              <a:ext cx="404656" cy="40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E34DE5C-9B12-44E0-A61B-E8FD688B1F9E}"/>
                </a:ext>
              </a:extLst>
            </p:cNvPr>
            <p:cNvGrpSpPr/>
            <p:nvPr/>
          </p:nvGrpSpPr>
          <p:grpSpPr>
            <a:xfrm>
              <a:off x="8417780" y="1193497"/>
              <a:ext cx="2832899" cy="2051931"/>
              <a:chOff x="8251429" y="1063811"/>
              <a:chExt cx="2832899" cy="2051931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A81CFA7-A50C-452C-BE11-F537F743EBE6}"/>
                  </a:ext>
                </a:extLst>
              </p:cNvPr>
              <p:cNvSpPr/>
              <p:nvPr/>
            </p:nvSpPr>
            <p:spPr>
              <a:xfrm>
                <a:off x="9893298" y="1334639"/>
                <a:ext cx="1180436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regression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966BD5A-EACE-4016-8A9E-9F54F1A1B624}"/>
                  </a:ext>
                </a:extLst>
              </p:cNvPr>
              <p:cNvSpPr/>
              <p:nvPr/>
            </p:nvSpPr>
            <p:spPr>
              <a:xfrm>
                <a:off x="9903892" y="2371602"/>
                <a:ext cx="1180436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Bounding box classification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平行四邊形 40">
                <a:extLst>
                  <a:ext uri="{FF2B5EF4-FFF2-40B4-BE49-F238E27FC236}">
                    <a16:creationId xmlns:a16="http://schemas.microsoft.com/office/drawing/2014/main" id="{654A6B2E-AB1D-4EC5-B17E-41582A8FE01B}"/>
                  </a:ext>
                </a:extLst>
              </p:cNvPr>
              <p:cNvSpPr/>
              <p:nvPr/>
            </p:nvSpPr>
            <p:spPr>
              <a:xfrm rot="16200000">
                <a:off x="8739532" y="1378811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2" name="平行四邊形 41">
                <a:extLst>
                  <a:ext uri="{FF2B5EF4-FFF2-40B4-BE49-F238E27FC236}">
                    <a16:creationId xmlns:a16="http://schemas.microsoft.com/office/drawing/2014/main" id="{ED59AC90-F931-4254-A317-3F9C1E2131E9}"/>
                  </a:ext>
                </a:extLst>
              </p:cNvPr>
              <p:cNvSpPr/>
              <p:nvPr/>
            </p:nvSpPr>
            <p:spPr>
              <a:xfrm rot="16200000">
                <a:off x="8739532" y="2408342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平行四邊形 42">
                <a:extLst>
                  <a:ext uri="{FF2B5EF4-FFF2-40B4-BE49-F238E27FC236}">
                    <a16:creationId xmlns:a16="http://schemas.microsoft.com/office/drawing/2014/main" id="{375AD41C-ADBD-43EE-B346-45292F7116A0}"/>
                  </a:ext>
                </a:extLst>
              </p:cNvPr>
              <p:cNvSpPr/>
              <p:nvPr/>
            </p:nvSpPr>
            <p:spPr>
              <a:xfrm rot="16200000">
                <a:off x="8094482" y="1813403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平行四邊形 43">
                <a:extLst>
                  <a:ext uri="{FF2B5EF4-FFF2-40B4-BE49-F238E27FC236}">
                    <a16:creationId xmlns:a16="http://schemas.microsoft.com/office/drawing/2014/main" id="{FA3C8E07-B19E-44FC-B79F-D4638208F511}"/>
                  </a:ext>
                </a:extLst>
              </p:cNvPr>
              <p:cNvSpPr/>
              <p:nvPr/>
            </p:nvSpPr>
            <p:spPr>
              <a:xfrm rot="16200000">
                <a:off x="7936429" y="1807701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725BA20E-BD96-491E-8458-8F562DC7DBDE}"/>
                  </a:ext>
                </a:extLst>
              </p:cNvPr>
              <p:cNvCxnSpPr>
                <a:cxnSpLocks/>
                <a:stCxn id="43" idx="3"/>
                <a:endCxn id="41" idx="1"/>
              </p:cNvCxnSpPr>
              <p:nvPr/>
            </p:nvCxnSpPr>
            <p:spPr>
              <a:xfrm flipV="1">
                <a:off x="8801882" y="1492701"/>
                <a:ext cx="252650" cy="59921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C27F20DE-F633-4CD3-B165-F24E5AB9396D}"/>
                  </a:ext>
                </a:extLst>
              </p:cNvPr>
              <p:cNvCxnSpPr>
                <a:cxnSpLocks/>
                <a:stCxn id="43" idx="3"/>
                <a:endCxn id="42" idx="0"/>
              </p:cNvCxnSpPr>
              <p:nvPr/>
            </p:nvCxnSpPr>
            <p:spPr>
              <a:xfrm>
                <a:off x="8801882" y="2091913"/>
                <a:ext cx="252650" cy="51262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322B599-0D84-485E-9C9D-252448DAEBCE}"/>
                  </a:ext>
                </a:extLst>
              </p:cNvPr>
              <p:cNvCxnSpPr>
                <a:cxnSpLocks/>
                <a:stCxn id="42" idx="3"/>
                <a:endCxn id="40" idx="1"/>
              </p:cNvCxnSpPr>
              <p:nvPr/>
            </p:nvCxnSpPr>
            <p:spPr>
              <a:xfrm>
                <a:off x="9446932" y="2686852"/>
                <a:ext cx="456960" cy="29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945261C1-E61C-413C-8A5D-6B05AADBAEE2}"/>
                  </a:ext>
                </a:extLst>
              </p:cNvPr>
              <p:cNvCxnSpPr>
                <a:cxnSpLocks/>
                <a:stCxn id="41" idx="3"/>
                <a:endCxn id="39" idx="1"/>
              </p:cNvCxnSpPr>
              <p:nvPr/>
            </p:nvCxnSpPr>
            <p:spPr>
              <a:xfrm flipV="1">
                <a:off x="9446932" y="1652807"/>
                <a:ext cx="446366" cy="45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C0B406F-8431-42BD-829B-4B9CF053EE6A}"/>
                </a:ext>
              </a:extLst>
            </p:cNvPr>
            <p:cNvSpPr/>
            <p:nvPr/>
          </p:nvSpPr>
          <p:spPr>
            <a:xfrm>
              <a:off x="5376801" y="5020434"/>
              <a:ext cx="1098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Region </a:t>
              </a:r>
            </a:p>
            <a:p>
              <a:pPr algn="ctr"/>
              <a:r>
                <a:rPr lang="en-US" altLang="zh-TW" sz="1200" dirty="0"/>
                <a:t>localization</a:t>
              </a:r>
              <a:endParaRPr lang="zh-TW" altLang="en-US" sz="1200" dirty="0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05F22CBC-AEEC-414E-BC5F-E771080F2AA1}"/>
                </a:ext>
              </a:extLst>
            </p:cNvPr>
            <p:cNvSpPr/>
            <p:nvPr/>
          </p:nvSpPr>
          <p:spPr>
            <a:xfrm flipH="1" flipV="1">
              <a:off x="7044098" y="3856864"/>
              <a:ext cx="105677" cy="110498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301F3F69-2778-4FEB-93D7-A01990B51C44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4572715" y="3912113"/>
              <a:ext cx="2577060" cy="1139856"/>
            </a:xfrm>
            <a:prstGeom prst="bentConnector3">
              <a:avLst>
                <a:gd name="adj1" fmla="val 10887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82C77C-0C2D-4282-BCF6-786546845810}"/>
                </a:ext>
              </a:extLst>
            </p:cNvPr>
            <p:cNvSpPr/>
            <p:nvPr/>
          </p:nvSpPr>
          <p:spPr>
            <a:xfrm>
              <a:off x="5376801" y="4112099"/>
              <a:ext cx="1098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/>
                <a:t>Search termination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肘形接點 2">
              <a:extLst>
                <a:ext uri="{FF2B5EF4-FFF2-40B4-BE49-F238E27FC236}">
                  <a16:creationId xmlns:a16="http://schemas.microsoft.com/office/drawing/2014/main" id="{C5E5CB84-4D23-4781-90FF-DC9BFBA4F08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V="1">
              <a:off x="4572715" y="3967362"/>
              <a:ext cx="2524221" cy="62002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接點 2">
              <a:extLst>
                <a:ext uri="{FF2B5EF4-FFF2-40B4-BE49-F238E27FC236}">
                  <a16:creationId xmlns:a16="http://schemas.microsoft.com/office/drawing/2014/main" id="{A18405F6-588D-4F56-8253-EF2E3A1B27D1}"/>
                </a:ext>
              </a:extLst>
            </p:cNvPr>
            <p:cNvCxnSpPr>
              <a:cxnSpLocks/>
              <a:stCxn id="19" idx="4"/>
              <a:endCxn id="49" idx="5"/>
            </p:cNvCxnSpPr>
            <p:nvPr/>
          </p:nvCxnSpPr>
          <p:spPr>
            <a:xfrm rot="16200000" flipV="1">
              <a:off x="6688700" y="3448627"/>
              <a:ext cx="611435" cy="20503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1D982A7B-1DB9-4937-8A7B-42142B2E630B}"/>
                </a:ext>
              </a:extLst>
            </p:cNvPr>
            <p:cNvCxnSpPr>
              <a:cxnSpLocks/>
              <a:stCxn id="51" idx="4"/>
              <a:endCxn id="31" idx="0"/>
            </p:cNvCxnSpPr>
            <p:nvPr/>
          </p:nvCxnSpPr>
          <p:spPr>
            <a:xfrm>
              <a:off x="2961566" y="2055057"/>
              <a:ext cx="851883" cy="97179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31700B4-5418-4BE5-BDEB-6C026E56837C}"/>
                </a:ext>
              </a:extLst>
            </p:cNvPr>
            <p:cNvSpPr/>
            <p:nvPr/>
          </p:nvSpPr>
          <p:spPr>
            <a:xfrm>
              <a:off x="5693725" y="2644787"/>
              <a:ext cx="1519161" cy="9905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9C63909-2A42-4472-8A08-EE5213536548}"/>
                </a:ext>
              </a:extLst>
            </p:cNvPr>
            <p:cNvSpPr/>
            <p:nvPr/>
          </p:nvSpPr>
          <p:spPr>
            <a:xfrm>
              <a:off x="7121052" y="3441629"/>
              <a:ext cx="759824" cy="3240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RPN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0C84DDB-A524-409F-A19B-A4F2C93E4B02}"/>
                </a:ext>
              </a:extLst>
            </p:cNvPr>
            <p:cNvSpPr/>
            <p:nvPr/>
          </p:nvSpPr>
          <p:spPr>
            <a:xfrm>
              <a:off x="8256869" y="716112"/>
              <a:ext cx="1106621" cy="35557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Detector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6419E54-1659-4402-97C4-232238F2EE9F}"/>
                </a:ext>
              </a:extLst>
            </p:cNvPr>
            <p:cNvSpPr/>
            <p:nvPr/>
          </p:nvSpPr>
          <p:spPr>
            <a:xfrm>
              <a:off x="8256869" y="1068887"/>
              <a:ext cx="2993808" cy="23351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6DA02A1-A233-4BAA-B0BB-2F363A109595}"/>
                </a:ext>
              </a:extLst>
            </p:cNvPr>
            <p:cNvSpPr/>
            <p:nvPr/>
          </p:nvSpPr>
          <p:spPr>
            <a:xfrm>
              <a:off x="7135296" y="1884347"/>
              <a:ext cx="1001615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RoI Align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082781-D680-4BA7-8D5E-D804F76ED0EB}"/>
                </a:ext>
              </a:extLst>
            </p:cNvPr>
            <p:cNvSpPr/>
            <p:nvPr/>
          </p:nvSpPr>
          <p:spPr>
            <a:xfrm>
              <a:off x="1754975" y="900452"/>
              <a:ext cx="10939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Feature extr</a:t>
              </a:r>
              <a:r>
                <a:rPr lang="en-US" altLang="zh-TW" sz="1600" dirty="0"/>
                <a:t>actor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44D295-5703-4A02-8A23-92C09B684D59}"/>
                </a:ext>
              </a:extLst>
            </p:cNvPr>
            <p:cNvSpPr/>
            <p:nvPr/>
          </p:nvSpPr>
          <p:spPr>
            <a:xfrm>
              <a:off x="3288516" y="3026855"/>
              <a:ext cx="1049866" cy="6085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Masked state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7FC453F6-72EA-4601-9965-8D2B9656987B}"/>
                </a:ext>
              </a:extLst>
            </p:cNvPr>
            <p:cNvSpPr/>
            <p:nvPr/>
          </p:nvSpPr>
          <p:spPr>
            <a:xfrm>
              <a:off x="4470982" y="3257927"/>
              <a:ext cx="214866" cy="146373"/>
            </a:xfrm>
            <a:prstGeom prst="arc">
              <a:avLst>
                <a:gd name="adj1" fmla="val 16002331"/>
                <a:gd name="adj2" fmla="val 5821405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33" name="接點: 肘形 32">
              <a:extLst>
                <a:ext uri="{FF2B5EF4-FFF2-40B4-BE49-F238E27FC236}">
                  <a16:creationId xmlns:a16="http://schemas.microsoft.com/office/drawing/2014/main" id="{B4971BED-3C09-4AC0-AAED-24A25AECFC46}"/>
                </a:ext>
              </a:extLst>
            </p:cNvPr>
            <p:cNvCxnSpPr>
              <a:cxnSpLocks/>
              <a:stCxn id="32" idx="2"/>
              <a:endCxn id="49" idx="0"/>
            </p:cNvCxnSpPr>
            <p:nvPr/>
          </p:nvCxnSpPr>
          <p:spPr>
            <a:xfrm rot="10800000" flipH="1" flipV="1">
              <a:off x="4569429" y="3404043"/>
              <a:ext cx="1893577" cy="37585"/>
            </a:xfrm>
            <a:prstGeom prst="bentConnector4">
              <a:avLst>
                <a:gd name="adj1" fmla="val 88"/>
                <a:gd name="adj2" fmla="val 131246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35128830-6F2C-4ED5-8ABE-AF0A5D5DFBAA}"/>
                </a:ext>
              </a:extLst>
            </p:cNvPr>
            <p:cNvCxnSpPr>
              <a:stCxn id="51" idx="4"/>
              <a:endCxn id="32" idx="0"/>
            </p:cNvCxnSpPr>
            <p:nvPr/>
          </p:nvCxnSpPr>
          <p:spPr>
            <a:xfrm>
              <a:off x="2961566" y="2055057"/>
              <a:ext cx="1612639" cy="1202926"/>
            </a:xfrm>
            <a:prstGeom prst="bentConnector3">
              <a:avLst>
                <a:gd name="adj1" fmla="val 100401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6BE0D11-9D66-4D9B-8DE8-1E5FFD3CB35D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 flipV="1">
              <a:off x="8136912" y="2051320"/>
              <a:ext cx="280869" cy="230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接點: 肘形 35">
              <a:extLst>
                <a:ext uri="{FF2B5EF4-FFF2-40B4-BE49-F238E27FC236}">
                  <a16:creationId xmlns:a16="http://schemas.microsoft.com/office/drawing/2014/main" id="{3C6F5503-F1BF-4490-8B05-90B5B3D2688E}"/>
                </a:ext>
              </a:extLst>
            </p:cNvPr>
            <p:cNvCxnSpPr>
              <a:cxnSpLocks/>
              <a:stCxn id="51" idx="4"/>
              <a:endCxn id="29" idx="0"/>
            </p:cNvCxnSpPr>
            <p:nvPr/>
          </p:nvCxnSpPr>
          <p:spPr>
            <a:xfrm flipV="1">
              <a:off x="2961567" y="1884347"/>
              <a:ext cx="4674538" cy="170710"/>
            </a:xfrm>
            <a:prstGeom prst="bentConnector4">
              <a:avLst>
                <a:gd name="adj1" fmla="val 41265"/>
                <a:gd name="adj2" fmla="val 40083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3A2353-2E84-491B-B867-978BD324EB5D}"/>
                </a:ext>
              </a:extLst>
            </p:cNvPr>
            <p:cNvSpPr/>
            <p:nvPr/>
          </p:nvSpPr>
          <p:spPr>
            <a:xfrm>
              <a:off x="3006849" y="1603291"/>
              <a:ext cx="748735" cy="3985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Feature maps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4C6A9B6-0368-415E-940F-5A0FE4C36DFF}"/>
                </a:ext>
              </a:extLst>
            </p:cNvPr>
            <p:cNvSpPr/>
            <p:nvPr/>
          </p:nvSpPr>
          <p:spPr>
            <a:xfrm>
              <a:off x="6232420" y="2903559"/>
              <a:ext cx="461172" cy="247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i="1" dirty="0">
                  <a:solidFill>
                    <a:schemeClr val="tx1"/>
                  </a:solidFill>
                </a:rPr>
                <a:t>reg</a:t>
              </a:r>
              <a:endParaRPr lang="zh-TW" altLang="en-US" sz="1200" i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圖片 64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C30E136F-8AD3-4D05-8F14-94E68E5EE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4" y="819785"/>
            <a:ext cx="1080000" cy="1405527"/>
          </a:xfrm>
          <a:prstGeom prst="rect">
            <a:avLst/>
          </a:prstGeom>
        </p:spPr>
      </p:pic>
      <p:pic>
        <p:nvPicPr>
          <p:cNvPr id="66" name="圖片 65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6E260184-B693-43A3-BC08-C60D7B4292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02" y="824411"/>
            <a:ext cx="1080000" cy="1405527"/>
          </a:xfrm>
          <a:prstGeom prst="rect">
            <a:avLst/>
          </a:prstGeom>
        </p:spPr>
      </p:pic>
      <p:pic>
        <p:nvPicPr>
          <p:cNvPr id="87" name="圖片 86" descr="一張含有 草, 圍欄, 馬, 室外 的圖片&#10;&#10;自動產生的描述">
            <a:extLst>
              <a:ext uri="{FF2B5EF4-FFF2-40B4-BE49-F238E27FC236}">
                <a16:creationId xmlns:a16="http://schemas.microsoft.com/office/drawing/2014/main" id="{987BDC61-5164-4F56-A301-C41465A41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6"/>
          </a:xfrm>
          <a:prstGeom prst="rect">
            <a:avLst/>
          </a:prstGeom>
        </p:spPr>
      </p:pic>
      <p:pic>
        <p:nvPicPr>
          <p:cNvPr id="88" name="圖片 87" descr="一張含有 草, 圍欄, 騎馬, 小 的圖片&#10;&#10;自動產生的描述">
            <a:extLst>
              <a:ext uri="{FF2B5EF4-FFF2-40B4-BE49-F238E27FC236}">
                <a16:creationId xmlns:a16="http://schemas.microsoft.com/office/drawing/2014/main" id="{5C9B866B-8FE5-422F-872C-B81C3A96E5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5"/>
          </a:xfrm>
          <a:prstGeom prst="rect">
            <a:avLst/>
          </a:prstGeom>
        </p:spPr>
      </p:pic>
      <p:pic>
        <p:nvPicPr>
          <p:cNvPr id="89" name="圖片 88" descr="一張含有 草, 圍欄, 室外, 騎馬 的圖片&#10;&#10;自動產生的描述">
            <a:extLst>
              <a:ext uri="{FF2B5EF4-FFF2-40B4-BE49-F238E27FC236}">
                <a16:creationId xmlns:a16="http://schemas.microsoft.com/office/drawing/2014/main" id="{78C3F8D4-1F5A-4527-B645-0EDAA30B77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6"/>
          </a:xfrm>
          <a:prstGeom prst="rect">
            <a:avLst/>
          </a:prstGeom>
        </p:spPr>
      </p:pic>
      <p:pic>
        <p:nvPicPr>
          <p:cNvPr id="90" name="圖片 89" descr="一張含有 草, 圍欄, 運動, 室外 的圖片&#10;&#10;自動產生的描述">
            <a:extLst>
              <a:ext uri="{FF2B5EF4-FFF2-40B4-BE49-F238E27FC236}">
                <a16:creationId xmlns:a16="http://schemas.microsoft.com/office/drawing/2014/main" id="{4E850A42-632B-4F6F-8C1D-26AA761C90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6"/>
          </a:xfrm>
          <a:prstGeom prst="rect">
            <a:avLst/>
          </a:prstGeom>
        </p:spPr>
      </p:pic>
      <p:pic>
        <p:nvPicPr>
          <p:cNvPr id="91" name="圖片 90" descr="一張含有 草, 圍欄, 室外, 運動 的圖片&#10;&#10;自動產生的描述">
            <a:extLst>
              <a:ext uri="{FF2B5EF4-FFF2-40B4-BE49-F238E27FC236}">
                <a16:creationId xmlns:a16="http://schemas.microsoft.com/office/drawing/2014/main" id="{11B2422D-8007-4BE7-8B66-8251F53C72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6"/>
          </a:xfrm>
          <a:prstGeom prst="rect">
            <a:avLst/>
          </a:prstGeom>
        </p:spPr>
      </p:pic>
      <p:pic>
        <p:nvPicPr>
          <p:cNvPr id="92" name="圖片 91" descr="一張含有 草, 圍欄, 室外, 小 的圖片&#10;&#10;自動產生的描述">
            <a:extLst>
              <a:ext uri="{FF2B5EF4-FFF2-40B4-BE49-F238E27FC236}">
                <a16:creationId xmlns:a16="http://schemas.microsoft.com/office/drawing/2014/main" id="{E85348D7-3711-473B-80C0-7CBA8901C5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960000"/>
            <a:ext cx="1800000" cy="2342546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EC7C3737-7FBC-4786-8C91-78CC1B512F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6000" y="5220000"/>
            <a:ext cx="1080000" cy="1409491"/>
          </a:xfrm>
          <a:prstGeom prst="rect">
            <a:avLst/>
          </a:prstGeom>
        </p:spPr>
      </p:pic>
      <p:pic>
        <p:nvPicPr>
          <p:cNvPr id="95" name="圖片 94" descr="一張含有 草, 圍欄, 運動, 室外 的圖片&#10;&#10;自動產生的描述">
            <a:extLst>
              <a:ext uri="{FF2B5EF4-FFF2-40B4-BE49-F238E27FC236}">
                <a16:creationId xmlns:a16="http://schemas.microsoft.com/office/drawing/2014/main" id="{18381251-671A-45BB-8DF8-4B7E95DAB5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00" y="5220000"/>
            <a:ext cx="1080000" cy="1405528"/>
          </a:xfrm>
          <a:prstGeom prst="rect">
            <a:avLst/>
          </a:prstGeom>
        </p:spPr>
      </p:pic>
      <p:pic>
        <p:nvPicPr>
          <p:cNvPr id="96" name="圖片 95" descr="一張含有 草, 圍欄, 室外, 運動 的圖片&#10;&#10;自動產生的描述">
            <a:extLst>
              <a:ext uri="{FF2B5EF4-FFF2-40B4-BE49-F238E27FC236}">
                <a16:creationId xmlns:a16="http://schemas.microsoft.com/office/drawing/2014/main" id="{9D6F2364-9AFC-456A-A362-C3EA1252F5A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00" y="5220000"/>
            <a:ext cx="1080000" cy="1405527"/>
          </a:xfrm>
          <a:prstGeom prst="rect">
            <a:avLst/>
          </a:prstGeom>
        </p:spPr>
      </p:pic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DF1BD1BC-5D59-483A-BD2C-3166BEE882EA}"/>
              </a:ext>
            </a:extLst>
          </p:cNvPr>
          <p:cNvGrpSpPr/>
          <p:nvPr/>
        </p:nvGrpSpPr>
        <p:grpSpPr>
          <a:xfrm>
            <a:off x="7020000" y="2808000"/>
            <a:ext cx="1080000" cy="1409491"/>
            <a:chOff x="6748674" y="2740524"/>
            <a:chExt cx="1080000" cy="1409491"/>
          </a:xfrm>
        </p:grpSpPr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11AD8412-0958-4F7E-B4D4-C573E4C2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8674" y="2740524"/>
              <a:ext cx="1080000" cy="1409491"/>
            </a:xfrm>
            <a:prstGeom prst="rect">
              <a:avLst/>
            </a:prstGeom>
          </p:spPr>
        </p:pic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587F8000-8D97-4A42-8E7C-2EC52B7A709B}"/>
                </a:ext>
              </a:extLst>
            </p:cNvPr>
            <p:cNvSpPr/>
            <p:nvPr/>
          </p:nvSpPr>
          <p:spPr>
            <a:xfrm>
              <a:off x="7347159" y="3026004"/>
              <a:ext cx="249833" cy="226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65566750-DBB9-4CD1-8CA8-E486D92CDB1A}"/>
                </a:ext>
              </a:extLst>
            </p:cNvPr>
            <p:cNvSpPr/>
            <p:nvPr/>
          </p:nvSpPr>
          <p:spPr>
            <a:xfrm>
              <a:off x="7284080" y="3309886"/>
              <a:ext cx="138935" cy="226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437C6EE-F936-42BC-A2EF-1B7AD9F40FD4}"/>
                </a:ext>
              </a:extLst>
            </p:cNvPr>
            <p:cNvSpPr/>
            <p:nvPr/>
          </p:nvSpPr>
          <p:spPr>
            <a:xfrm>
              <a:off x="7189579" y="3261640"/>
              <a:ext cx="160274" cy="96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6B0AF90F-C676-438C-B559-27229BEC60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2000" y="3852000"/>
            <a:ext cx="1080000" cy="1409491"/>
          </a:xfrm>
          <a:prstGeom prst="rect">
            <a:avLst/>
          </a:prstGeom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C34FE304-E2AC-41C1-BB20-61C2E3F0A6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2000" y="3852000"/>
            <a:ext cx="1080000" cy="1403390"/>
          </a:xfrm>
          <a:prstGeom prst="rect">
            <a:avLst/>
          </a:prstGeom>
        </p:spPr>
      </p:pic>
      <p:pic>
        <p:nvPicPr>
          <p:cNvPr id="104" name="圖片 103" descr="一張含有 草, 圍欄, 室外, 小 的圖片&#10;&#10;自動產生的描述">
            <a:extLst>
              <a:ext uri="{FF2B5EF4-FFF2-40B4-BE49-F238E27FC236}">
                <a16:creationId xmlns:a16="http://schemas.microsoft.com/office/drawing/2014/main" id="{C2528AE4-A9C1-4141-A0E6-C5CBE3EF96A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00" y="3852000"/>
            <a:ext cx="1080000" cy="1405527"/>
          </a:xfrm>
          <a:prstGeom prst="rect">
            <a:avLst/>
          </a:prstGeom>
        </p:spPr>
      </p:pic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62C1DF95-C8A8-4F97-AC55-08A1D14A754F}"/>
              </a:ext>
            </a:extLst>
          </p:cNvPr>
          <p:cNvGrpSpPr/>
          <p:nvPr/>
        </p:nvGrpSpPr>
        <p:grpSpPr>
          <a:xfrm>
            <a:off x="7017092" y="2807172"/>
            <a:ext cx="1080000" cy="1405528"/>
            <a:chOff x="5842444" y="765912"/>
            <a:chExt cx="1080000" cy="1405528"/>
          </a:xfrm>
        </p:grpSpPr>
        <p:pic>
          <p:nvPicPr>
            <p:cNvPr id="105" name="圖片 104" descr="一張含有 草, 圍欄, 運動, 室外 的圖片&#10;&#10;自動產生的描述">
              <a:extLst>
                <a:ext uri="{FF2B5EF4-FFF2-40B4-BE49-F238E27FC236}">
                  <a16:creationId xmlns:a16="http://schemas.microsoft.com/office/drawing/2014/main" id="{DED9452F-0F29-4148-BA8C-DEC407A3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444" y="765912"/>
              <a:ext cx="1080000" cy="1405528"/>
            </a:xfrm>
            <a:prstGeom prst="rect">
              <a:avLst/>
            </a:prstGeom>
          </p:spPr>
        </p:pic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2F996F4-A4AC-4120-9BE7-2403BD1C663C}"/>
                </a:ext>
              </a:extLst>
            </p:cNvPr>
            <p:cNvSpPr/>
            <p:nvPr/>
          </p:nvSpPr>
          <p:spPr>
            <a:xfrm>
              <a:off x="6060888" y="1380290"/>
              <a:ext cx="170230" cy="2012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3D79C5A0-0EA0-4DF8-9F80-E80007CD9762}"/>
                </a:ext>
              </a:extLst>
            </p:cNvPr>
            <p:cNvSpPr/>
            <p:nvPr/>
          </p:nvSpPr>
          <p:spPr>
            <a:xfrm>
              <a:off x="6268179" y="1592633"/>
              <a:ext cx="170230" cy="1284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7EE2726A-D8FD-4B9F-B577-B0F66E67DEC9}"/>
                </a:ext>
              </a:extLst>
            </p:cNvPr>
            <p:cNvSpPr/>
            <p:nvPr/>
          </p:nvSpPr>
          <p:spPr>
            <a:xfrm>
              <a:off x="6146747" y="1491870"/>
              <a:ext cx="168745" cy="3953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784A5E7B-26F8-4AEC-B721-A7AD7DA35533}"/>
              </a:ext>
            </a:extLst>
          </p:cNvPr>
          <p:cNvGrpSpPr/>
          <p:nvPr/>
        </p:nvGrpSpPr>
        <p:grpSpPr>
          <a:xfrm>
            <a:off x="7020000" y="2806611"/>
            <a:ext cx="1080000" cy="1404000"/>
            <a:chOff x="6515923" y="635847"/>
            <a:chExt cx="1080000" cy="1405527"/>
          </a:xfrm>
        </p:grpSpPr>
        <p:pic>
          <p:nvPicPr>
            <p:cNvPr id="110" name="圖片 109" descr="一張含有 草, 圍欄, 室外, 運動 的圖片&#10;&#10;自動產生的描述">
              <a:extLst>
                <a:ext uri="{FF2B5EF4-FFF2-40B4-BE49-F238E27FC236}">
                  <a16:creationId xmlns:a16="http://schemas.microsoft.com/office/drawing/2014/main" id="{40466536-6EE9-41E7-81FC-82479D50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923" y="635847"/>
              <a:ext cx="1080000" cy="1405527"/>
            </a:xfrm>
            <a:prstGeom prst="rect">
              <a:avLst/>
            </a:prstGeom>
          </p:spPr>
        </p:pic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62934476-F47C-4C28-A072-D4FFD558E98E}"/>
                </a:ext>
              </a:extLst>
            </p:cNvPr>
            <p:cNvSpPr/>
            <p:nvPr/>
          </p:nvSpPr>
          <p:spPr>
            <a:xfrm>
              <a:off x="7122449" y="1548443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D4D0CEE-3EBA-4B9B-9F34-43C1FF672586}"/>
                </a:ext>
              </a:extLst>
            </p:cNvPr>
            <p:cNvSpPr/>
            <p:nvPr/>
          </p:nvSpPr>
          <p:spPr>
            <a:xfrm>
              <a:off x="7076247" y="1390105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6F68C6D-FFE4-4822-A483-96B29A7C2D36}"/>
                </a:ext>
              </a:extLst>
            </p:cNvPr>
            <p:cNvSpPr/>
            <p:nvPr/>
          </p:nvSpPr>
          <p:spPr>
            <a:xfrm>
              <a:off x="6956465" y="1484610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A586BB2-4F27-479B-A2A8-FE54489443A1}"/>
                </a:ext>
              </a:extLst>
            </p:cNvPr>
            <p:cNvSpPr/>
            <p:nvPr/>
          </p:nvSpPr>
          <p:spPr>
            <a:xfrm>
              <a:off x="6907531" y="1311314"/>
              <a:ext cx="193362" cy="219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230ADC42-158D-46F2-9380-D9E30AA6FA3B}"/>
              </a:ext>
            </a:extLst>
          </p:cNvPr>
          <p:cNvSpPr/>
          <p:nvPr/>
        </p:nvSpPr>
        <p:spPr>
          <a:xfrm>
            <a:off x="6814797" y="898389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1B4367"/>
                </a:solidFill>
              </a:rPr>
              <a:t>由</a:t>
            </a:r>
            <a:r>
              <a:rPr lang="en-US" altLang="zh-TW" b="1" dirty="0">
                <a:solidFill>
                  <a:srgbClr val="1B4367"/>
                </a:solidFill>
              </a:rPr>
              <a:t>RPN</a:t>
            </a:r>
            <a:r>
              <a:rPr lang="zh-TW" altLang="en-US" b="1" dirty="0">
                <a:solidFill>
                  <a:srgbClr val="1B4367"/>
                </a:solidFill>
              </a:rPr>
              <a:t>、</a:t>
            </a:r>
            <a:r>
              <a:rPr lang="en-US" altLang="zh-TW" b="1" dirty="0">
                <a:solidFill>
                  <a:srgbClr val="1B4367"/>
                </a:solidFill>
              </a:rPr>
              <a:t>HAI</a:t>
            </a:r>
            <a:r>
              <a:rPr lang="zh-TW" altLang="en-US" b="1" dirty="0">
                <a:solidFill>
                  <a:srgbClr val="1B4367"/>
                </a:solidFill>
              </a:rPr>
              <a:t>、偵測器所組成，共用特徵擷取網路</a:t>
            </a:r>
          </a:p>
        </p:txBody>
      </p:sp>
    </p:spTree>
    <p:extLst>
      <p:ext uri="{BB962C8B-B14F-4D97-AF65-F5344CB8AC3E}">
        <p14:creationId xmlns:p14="http://schemas.microsoft.com/office/powerpoint/2010/main" val="391342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11545" y="410486"/>
            <a:ext cx="412246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ea typeface="微軟正黑體" panose="020B0604030504040204" pitchFamily="34" charset="-120"/>
                <a:cs typeface="+mn-ea"/>
                <a:sym typeface="+mn-lt"/>
              </a:rPr>
              <a:t>GRP-HAI</a:t>
            </a:r>
            <a:r>
              <a:rPr lang="zh-TW" altLang="en-US" sz="2400" b="1" dirty="0">
                <a:solidFill>
                  <a:srgbClr val="1B4367"/>
                </a:solidFill>
                <a:ea typeface="微軟正黑體" panose="020B0604030504040204" pitchFamily="34" charset="-120"/>
                <a:cs typeface="+mn-ea"/>
                <a:sym typeface="+mn-lt"/>
              </a:rPr>
              <a:t>與</a:t>
            </a:r>
            <a:r>
              <a:rPr lang="en-US" altLang="zh-TW" sz="2400" b="1" dirty="0">
                <a:solidFill>
                  <a:srgbClr val="1B4367"/>
                </a:solidFill>
                <a:ea typeface="微軟正黑體" panose="020B0604030504040204" pitchFamily="34" charset="-120"/>
                <a:cs typeface="+mn-ea"/>
                <a:sym typeface="+mn-lt"/>
              </a:rPr>
              <a:t>LRP-HAI</a:t>
            </a:r>
            <a:r>
              <a:rPr lang="zh-TW" altLang="en-US" sz="2400" b="1" dirty="0">
                <a:solidFill>
                  <a:srgbClr val="1B4367"/>
                </a:solidFill>
                <a:ea typeface="微軟正黑體" panose="020B0604030504040204" pitchFamily="34" charset="-120"/>
                <a:cs typeface="+mn-ea"/>
                <a:sym typeface="+mn-lt"/>
              </a:rPr>
              <a:t>之異同</a:t>
            </a:r>
            <a:endParaRPr lang="zh-CN" altLang="en-US" sz="2400" b="1" dirty="0">
              <a:solidFill>
                <a:srgbClr val="1B4367"/>
              </a:solidFill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07F8F0-B06D-4291-820F-CD8F62BF34C3}"/>
              </a:ext>
            </a:extLst>
          </p:cNvPr>
          <p:cNvGrpSpPr/>
          <p:nvPr/>
        </p:nvGrpSpPr>
        <p:grpSpPr>
          <a:xfrm>
            <a:off x="2105187" y="1297201"/>
            <a:ext cx="7981626" cy="2483704"/>
            <a:chOff x="2247800" y="1314724"/>
            <a:chExt cx="7981626" cy="2483704"/>
          </a:xfrm>
        </p:grpSpPr>
        <p:grpSp>
          <p:nvGrpSpPr>
            <p:cNvPr id="25" name="组合 35">
              <a:extLst>
                <a:ext uri="{FF2B5EF4-FFF2-40B4-BE49-F238E27FC236}">
                  <a16:creationId xmlns:a16="http://schemas.microsoft.com/office/drawing/2014/main" id="{5C55714B-0A20-49EE-9C81-774A47DBB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800" y="1314725"/>
              <a:ext cx="852487" cy="852488"/>
              <a:chOff x="0" y="0"/>
              <a:chExt cx="914400" cy="914400"/>
            </a:xfrm>
          </p:grpSpPr>
          <p:sp>
            <p:nvSpPr>
              <p:cNvPr id="26" name="椭圆 34">
                <a:extLst>
                  <a:ext uri="{FF2B5EF4-FFF2-40B4-BE49-F238E27FC236}">
                    <a16:creationId xmlns:a16="http://schemas.microsoft.com/office/drawing/2014/main" id="{88976F71-7D65-4D7F-8D2F-91EA48B3A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" cy="914400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1600" b="1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D8650DE8-59B2-4851-A6D0-8D9791B910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218" y="202243"/>
                <a:ext cx="541963" cy="509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TW" altLang="en-US" sz="2489" b="1" dirty="0">
                    <a:solidFill>
                      <a:schemeClr val="bg1"/>
                    </a:solidFill>
                    <a:latin typeface="+mn-lt"/>
                    <a:ea typeface="微軟正黑體" panose="020B0604030504040204" pitchFamily="34" charset="-120"/>
                  </a:rPr>
                  <a:t>同</a:t>
                </a:r>
                <a:endParaRPr lang="zh-CN" altLang="en-US" sz="2489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" name="组合 35">
              <a:extLst>
                <a:ext uri="{FF2B5EF4-FFF2-40B4-BE49-F238E27FC236}">
                  <a16:creationId xmlns:a16="http://schemas.microsoft.com/office/drawing/2014/main" id="{79559F07-06A3-42EC-9F26-2D7F28B5ED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2053" y="1314724"/>
              <a:ext cx="852487" cy="852488"/>
              <a:chOff x="0" y="0"/>
              <a:chExt cx="914400" cy="914400"/>
            </a:xfrm>
          </p:grpSpPr>
          <p:sp>
            <p:nvSpPr>
              <p:cNvPr id="32" name="椭圆 34">
                <a:extLst>
                  <a:ext uri="{FF2B5EF4-FFF2-40B4-BE49-F238E27FC236}">
                    <a16:creationId xmlns:a16="http://schemas.microsoft.com/office/drawing/2014/main" id="{3C04C184-8109-462F-BB48-FB92A054C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" cy="914400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1600" b="1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27241E26-5EDE-42BE-A097-2FFFE939F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218" y="202243"/>
                <a:ext cx="541963" cy="509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TW" altLang="en-US" sz="2489" b="1" dirty="0">
                    <a:solidFill>
                      <a:schemeClr val="bg1"/>
                    </a:solidFill>
                    <a:latin typeface="+mn-lt"/>
                    <a:ea typeface="微軟正黑體" panose="020B0604030504040204" pitchFamily="34" charset="-120"/>
                  </a:rPr>
                  <a:t>異</a:t>
                </a:r>
                <a:endParaRPr lang="zh-CN" altLang="en-US" sz="2489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5C4D6AA-DE35-469C-8EC5-940140845F46}"/>
                </a:ext>
              </a:extLst>
            </p:cNvPr>
            <p:cNvSpPr/>
            <p:nvPr/>
          </p:nvSpPr>
          <p:spPr>
            <a:xfrm>
              <a:off x="3098848" y="2167212"/>
              <a:ext cx="255488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偵測器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HAI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動作空間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獎勵設計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模型訓練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CAF444-A9D8-4403-8135-56BD861B17CD}"/>
                </a:ext>
              </a:extLst>
            </p:cNvPr>
            <p:cNvSpPr/>
            <p:nvPr/>
          </p:nvSpPr>
          <p:spPr>
            <a:xfrm>
              <a:off x="7674540" y="2167212"/>
              <a:ext cx="255488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區域提議網路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HAI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結構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狀態空間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運作流程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062DA7B-9193-4CEB-8E6A-51BACBFF91B4}"/>
              </a:ext>
            </a:extLst>
          </p:cNvPr>
          <p:cNvGrpSpPr/>
          <p:nvPr/>
        </p:nvGrpSpPr>
        <p:grpSpPr>
          <a:xfrm>
            <a:off x="4392313" y="4124367"/>
            <a:ext cx="3407373" cy="1868151"/>
            <a:chOff x="4382255" y="4050500"/>
            <a:chExt cx="3407373" cy="1868151"/>
          </a:xfrm>
        </p:grpSpPr>
        <p:grpSp>
          <p:nvGrpSpPr>
            <p:cNvPr id="13" name="组合 35">
              <a:extLst>
                <a:ext uri="{FF2B5EF4-FFF2-40B4-BE49-F238E27FC236}">
                  <a16:creationId xmlns:a16="http://schemas.microsoft.com/office/drawing/2014/main" id="{C123C2A0-1BA2-4A3E-BD2A-42A883F1E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2255" y="4050500"/>
              <a:ext cx="852487" cy="852488"/>
              <a:chOff x="0" y="0"/>
              <a:chExt cx="914400" cy="914400"/>
            </a:xfrm>
          </p:grpSpPr>
          <p:sp>
            <p:nvSpPr>
              <p:cNvPr id="14" name="椭圆 34">
                <a:extLst>
                  <a:ext uri="{FF2B5EF4-FFF2-40B4-BE49-F238E27FC236}">
                    <a16:creationId xmlns:a16="http://schemas.microsoft.com/office/drawing/2014/main" id="{E41BB5CF-8E4B-4495-B285-3CC761567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" cy="914400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1600" b="1">
                  <a:solidFill>
                    <a:schemeClr val="bg1"/>
                  </a:solidFill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24">
                <a:extLst>
                  <a:ext uri="{FF2B5EF4-FFF2-40B4-BE49-F238E27FC236}">
                    <a16:creationId xmlns:a16="http://schemas.microsoft.com/office/drawing/2014/main" id="{3836A2E6-0B5F-4A30-BFD9-10E4EE1AE3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077" y="202243"/>
                <a:ext cx="540243" cy="509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TW" altLang="en-US" sz="2489" b="1" dirty="0">
                    <a:solidFill>
                      <a:schemeClr val="bg1"/>
                    </a:solidFill>
                    <a:latin typeface="+mn-lt"/>
                    <a:ea typeface="微軟正黑體" panose="020B0604030504040204" pitchFamily="34" charset="-120"/>
                  </a:rPr>
                  <a:t>優</a:t>
                </a:r>
                <a:endParaRPr lang="zh-CN" altLang="en-US" sz="2489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A10D6EA-239A-43A0-8559-3EE0A63C6159}"/>
                </a:ext>
              </a:extLst>
            </p:cNvPr>
            <p:cNvSpPr/>
            <p:nvPr/>
          </p:nvSpPr>
          <p:spPr>
            <a:xfrm>
              <a:off x="5234742" y="4902988"/>
              <a:ext cx="25548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記憶體使用量較少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運算量較少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速度較快</a:t>
              </a:r>
              <a:endParaRPr lang="en-US" altLang="zh-TW" sz="2000" dirty="0">
                <a:solidFill>
                  <a:srgbClr val="1B4367"/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945849" y="41572"/>
            <a:ext cx="6379084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LRP-HAI</a:t>
            </a:r>
            <a:r>
              <a:rPr lang="zh-TW" altLang="en-US" sz="2400" b="1" dirty="0">
                <a:solidFill>
                  <a:srgbClr val="1B4367"/>
                </a:solidFill>
                <a:cs typeface="+mn-ea"/>
                <a:sym typeface="+mn-lt"/>
              </a:rPr>
              <a:t>之</a:t>
            </a:r>
            <a:endParaRPr lang="en-US" altLang="zh-TW" sz="2400" b="1" dirty="0">
              <a:solidFill>
                <a:srgbClr val="1B4367"/>
              </a:solidFill>
              <a:cs typeface="+mn-ea"/>
              <a:sym typeface="+mn-lt"/>
            </a:endParaRPr>
          </a:p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Hybrid Attention Interface (HAI)</a:t>
            </a:r>
            <a:endParaRPr lang="zh-CN" altLang="en-US" sz="2267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7FEEED00-4A91-44DA-84B0-41E183400069}"/>
              </a:ext>
            </a:extLst>
          </p:cNvPr>
          <p:cNvGrpSpPr/>
          <p:nvPr/>
        </p:nvGrpSpPr>
        <p:grpSpPr>
          <a:xfrm>
            <a:off x="355651" y="789111"/>
            <a:ext cx="9696514" cy="5550401"/>
            <a:chOff x="1378402" y="506735"/>
            <a:chExt cx="10139592" cy="5550401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E8DF5098-1BC2-4AB7-A5AC-37C92A2BB19E}"/>
                </a:ext>
              </a:extLst>
            </p:cNvPr>
            <p:cNvSpPr/>
            <p:nvPr/>
          </p:nvSpPr>
          <p:spPr>
            <a:xfrm>
              <a:off x="4813518" y="899840"/>
              <a:ext cx="2174317" cy="533852"/>
            </a:xfrm>
            <a:prstGeom prst="rect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Conv-GRU</a:t>
              </a:r>
              <a:endParaRPr lang="zh-TW" altLang="en-US" sz="1400" dirty="0"/>
            </a:p>
          </p:txBody>
        </p:sp>
        <p:cxnSp>
          <p:nvCxnSpPr>
            <p:cNvPr id="206" name="直線單箭頭接點 205">
              <a:extLst>
                <a:ext uri="{FF2B5EF4-FFF2-40B4-BE49-F238E27FC236}">
                  <a16:creationId xmlns:a16="http://schemas.microsoft.com/office/drawing/2014/main" id="{01C93954-ED9D-4D5E-BB33-22E1CA1694BA}"/>
                </a:ext>
              </a:extLst>
            </p:cNvPr>
            <p:cNvCxnSpPr>
              <a:cxnSpLocks/>
              <a:stCxn id="207" idx="3"/>
              <a:endCxn id="205" idx="1"/>
            </p:cNvCxnSpPr>
            <p:nvPr/>
          </p:nvCxnSpPr>
          <p:spPr>
            <a:xfrm>
              <a:off x="1950738" y="1151378"/>
              <a:ext cx="2862780" cy="153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D36F9FE1-661D-479D-ADB3-C387BDDEFBAD}"/>
                    </a:ext>
                  </a:extLst>
                </p:cNvPr>
                <p:cNvSpPr/>
                <p:nvPr/>
              </p:nvSpPr>
              <p:spPr>
                <a:xfrm>
                  <a:off x="1378402" y="997489"/>
                  <a:ext cx="572336" cy="30777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D36F9FE1-661D-479D-ADB3-C387BDDEFB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402" y="997489"/>
                  <a:ext cx="57233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接點: 肘形 207">
              <a:extLst>
                <a:ext uri="{FF2B5EF4-FFF2-40B4-BE49-F238E27FC236}">
                  <a16:creationId xmlns:a16="http://schemas.microsoft.com/office/drawing/2014/main" id="{FAD1AB9F-662E-4E34-A911-28B7360023EE}"/>
                </a:ext>
              </a:extLst>
            </p:cNvPr>
            <p:cNvCxnSpPr>
              <a:cxnSpLocks/>
              <a:stCxn id="207" idx="3"/>
              <a:endCxn id="230" idx="2"/>
            </p:cNvCxnSpPr>
            <p:nvPr/>
          </p:nvCxnSpPr>
          <p:spPr>
            <a:xfrm>
              <a:off x="1950738" y="1151378"/>
              <a:ext cx="2116391" cy="4905758"/>
            </a:xfrm>
            <a:prstGeom prst="bentConnector4">
              <a:avLst>
                <a:gd name="adj1" fmla="val 33475"/>
                <a:gd name="adj2" fmla="val 1046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9CB134DA-F5E7-41A5-AFFF-1C9A63B39324}"/>
                    </a:ext>
                  </a:extLst>
                </p:cNvPr>
                <p:cNvSpPr/>
                <p:nvPr/>
              </p:nvSpPr>
              <p:spPr>
                <a:xfrm>
                  <a:off x="8008247" y="828212"/>
                  <a:ext cx="402418" cy="30777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9CB134DA-F5E7-41A5-AFFF-1C9A63B39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7" y="828212"/>
                  <a:ext cx="40241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" name="直線單箭頭接點 209">
              <a:extLst>
                <a:ext uri="{FF2B5EF4-FFF2-40B4-BE49-F238E27FC236}">
                  <a16:creationId xmlns:a16="http://schemas.microsoft.com/office/drawing/2014/main" id="{D949A02C-74AB-45BC-93D4-4D356248BC12}"/>
                </a:ext>
              </a:extLst>
            </p:cNvPr>
            <p:cNvCxnSpPr>
              <a:cxnSpLocks/>
              <a:endCxn id="211" idx="1"/>
            </p:cNvCxnSpPr>
            <p:nvPr/>
          </p:nvCxnSpPr>
          <p:spPr>
            <a:xfrm flipV="1">
              <a:off x="6987834" y="937433"/>
              <a:ext cx="3366851" cy="80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5B6010AD-1B71-400F-82D3-67371E90E9A4}"/>
                </a:ext>
              </a:extLst>
            </p:cNvPr>
            <p:cNvSpPr/>
            <p:nvPr/>
          </p:nvSpPr>
          <p:spPr>
            <a:xfrm>
              <a:off x="10354685" y="506735"/>
              <a:ext cx="1163309" cy="8613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Search termination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80991A3-85FF-4A69-B824-B18A7ED2B745}"/>
                </a:ext>
              </a:extLst>
            </p:cNvPr>
            <p:cNvSpPr/>
            <p:nvPr/>
          </p:nvSpPr>
          <p:spPr>
            <a:xfrm>
              <a:off x="9657660" y="2506043"/>
              <a:ext cx="1113870" cy="8613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Region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localization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E2F0CF4-83EC-4B06-AAAD-F18786D3C52D}"/>
                </a:ext>
              </a:extLst>
            </p:cNvPr>
            <p:cNvSpPr/>
            <p:nvPr/>
          </p:nvSpPr>
          <p:spPr>
            <a:xfrm>
              <a:off x="7272117" y="3137074"/>
              <a:ext cx="24701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Hard Attention path</a:t>
              </a:r>
              <a:endParaRPr lang="zh-TW" altLang="en-US" sz="1400" dirty="0"/>
            </a:p>
          </p:txBody>
        </p:sp>
        <p:grpSp>
          <p:nvGrpSpPr>
            <p:cNvPr id="214" name="群組 213">
              <a:extLst>
                <a:ext uri="{FF2B5EF4-FFF2-40B4-BE49-F238E27FC236}">
                  <a16:creationId xmlns:a16="http://schemas.microsoft.com/office/drawing/2014/main" id="{74797C41-384D-4B18-9D4C-AB7B64C0E3FE}"/>
                </a:ext>
              </a:extLst>
            </p:cNvPr>
            <p:cNvGrpSpPr/>
            <p:nvPr/>
          </p:nvGrpSpPr>
          <p:grpSpPr>
            <a:xfrm>
              <a:off x="3012109" y="1431504"/>
              <a:ext cx="5094650" cy="4625632"/>
              <a:chOff x="2231600" y="1597891"/>
              <a:chExt cx="5094650" cy="4625632"/>
            </a:xfrm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CC2C5C6-B2AB-4134-AB78-ED2315DE8D57}"/>
                  </a:ext>
                </a:extLst>
              </p:cNvPr>
              <p:cNvSpPr/>
              <p:nvPr/>
            </p:nvSpPr>
            <p:spPr>
              <a:xfrm>
                <a:off x="2288504" y="5114894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Conv  </a:t>
                </a:r>
                <a:endParaRPr lang="zh-TW" altLang="en-US" sz="1400" dirty="0"/>
              </a:p>
            </p:txBody>
          </p: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36DCE30B-814E-4D6C-8C37-CCBC7CFF0D94}"/>
                  </a:ext>
                </a:extLst>
              </p:cNvPr>
              <p:cNvCxnSpPr>
                <a:cxnSpLocks/>
                <a:stCxn id="244" idx="0"/>
                <a:endCxn id="225" idx="2"/>
              </p:cNvCxnSpPr>
              <p:nvPr/>
            </p:nvCxnSpPr>
            <p:spPr>
              <a:xfrm flipV="1">
                <a:off x="3063268" y="4406617"/>
                <a:ext cx="946701" cy="16684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B5272BD3-3B17-4E4F-A8FC-3EBE02E175F3}"/>
                  </a:ext>
                </a:extLst>
              </p:cNvPr>
              <p:cNvCxnSpPr>
                <a:cxnSpLocks/>
                <a:stCxn id="246" idx="0"/>
                <a:endCxn id="225" idx="2"/>
              </p:cNvCxnSpPr>
              <p:nvPr/>
            </p:nvCxnSpPr>
            <p:spPr>
              <a:xfrm flipH="1" flipV="1">
                <a:off x="4009969" y="4406617"/>
                <a:ext cx="800041" cy="16684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FFD66B63-CF36-466D-9483-6A0FE0A2CA18}"/>
                  </a:ext>
                </a:extLst>
              </p:cNvPr>
              <p:cNvSpPr/>
              <p:nvPr/>
            </p:nvSpPr>
            <p:spPr>
              <a:xfrm>
                <a:off x="3074956" y="4034298"/>
                <a:ext cx="1870025" cy="3723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Scaled Dot-Product</a:t>
                </a:r>
                <a:endParaRPr lang="zh-TW" altLang="en-US" sz="1400" dirty="0"/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F58B40EA-C099-403E-B821-F4F22CAEF0F5}"/>
                  </a:ext>
                </a:extLst>
              </p:cNvPr>
              <p:cNvSpPr/>
              <p:nvPr/>
            </p:nvSpPr>
            <p:spPr>
              <a:xfrm>
                <a:off x="3078518" y="3440074"/>
                <a:ext cx="1870025" cy="3723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SoftMax  </a:t>
                </a:r>
                <a:endParaRPr lang="zh-TW" altLang="en-US" sz="1400" dirty="0"/>
              </a:p>
            </p:txBody>
          </p:sp>
          <p:cxnSp>
            <p:nvCxnSpPr>
              <p:cNvPr id="227" name="直線單箭頭接點 226">
                <a:extLst>
                  <a:ext uri="{FF2B5EF4-FFF2-40B4-BE49-F238E27FC236}">
                    <a16:creationId xmlns:a16="http://schemas.microsoft.com/office/drawing/2014/main" id="{6673F9A4-BA5F-461C-B617-E2339A3F6E9E}"/>
                  </a:ext>
                </a:extLst>
              </p:cNvPr>
              <p:cNvCxnSpPr>
                <a:cxnSpLocks/>
                <a:stCxn id="225" idx="0"/>
                <a:endCxn id="226" idx="2"/>
              </p:cNvCxnSpPr>
              <p:nvPr/>
            </p:nvCxnSpPr>
            <p:spPr>
              <a:xfrm flipV="1">
                <a:off x="4009969" y="3812393"/>
                <a:ext cx="3562" cy="22190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線單箭頭接點 227">
                <a:extLst>
                  <a:ext uri="{FF2B5EF4-FFF2-40B4-BE49-F238E27FC236}">
                    <a16:creationId xmlns:a16="http://schemas.microsoft.com/office/drawing/2014/main" id="{C12B2B59-0CA8-46FD-8DB9-6E9D1BF9B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0670" y="2737581"/>
                <a:ext cx="0" cy="183587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線單箭頭接點 228">
                <a:extLst>
                  <a:ext uri="{FF2B5EF4-FFF2-40B4-BE49-F238E27FC236}">
                    <a16:creationId xmlns:a16="http://schemas.microsoft.com/office/drawing/2014/main" id="{0649BE7D-CFA4-4817-9ABD-AEADE0AC49FA}"/>
                  </a:ext>
                </a:extLst>
              </p:cNvPr>
              <p:cNvCxnSpPr>
                <a:cxnSpLocks/>
                <a:stCxn id="250" idx="0"/>
                <a:endCxn id="251" idx="2"/>
              </p:cNvCxnSpPr>
              <p:nvPr/>
            </p:nvCxnSpPr>
            <p:spPr>
              <a:xfrm flipV="1">
                <a:off x="5120151" y="2191267"/>
                <a:ext cx="16" cy="26544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矩形 229">
                    <a:extLst>
                      <a:ext uri="{FF2B5EF4-FFF2-40B4-BE49-F238E27FC236}">
                        <a16:creationId xmlns:a16="http://schemas.microsoft.com/office/drawing/2014/main" id="{4892B977-2A26-45A8-9EE8-79C77B05BFA3}"/>
                      </a:ext>
                    </a:extLst>
                  </p:cNvPr>
                  <p:cNvSpPr/>
                  <p:nvPr/>
                </p:nvSpPr>
                <p:spPr>
                  <a:xfrm>
                    <a:off x="2587147" y="5679998"/>
                    <a:ext cx="1398945" cy="54352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1400" i="1" dirty="0"/>
                  </a:p>
                  <a:p>
                    <a:pPr algn="ctr"/>
                    <a:r>
                      <a:rPr lang="en-US" altLang="zh-TW" sz="1400" i="1" dirty="0"/>
                      <a:t>(h, w,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a14:m>
                    <a:r>
                      <a:rPr lang="en-US" altLang="zh-TW" sz="1400" i="1" dirty="0"/>
                      <a:t>)</a:t>
                    </a:r>
                    <a:endParaRPr lang="zh-TW" altLang="en-US" sz="1400" i="1" dirty="0"/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BABCB64-7226-4828-9E55-B936BBB687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7147" y="5679998"/>
                    <a:ext cx="1398945" cy="543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5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1" name="直線單箭頭接點 230">
                <a:extLst>
                  <a:ext uri="{FF2B5EF4-FFF2-40B4-BE49-F238E27FC236}">
                    <a16:creationId xmlns:a16="http://schemas.microsoft.com/office/drawing/2014/main" id="{2C38F4AA-C428-4EED-8E52-F4083D72F6C7}"/>
                  </a:ext>
                </a:extLst>
              </p:cNvPr>
              <p:cNvCxnSpPr>
                <a:cxnSpLocks/>
                <a:stCxn id="230" idx="0"/>
              </p:cNvCxnSpPr>
              <p:nvPr/>
            </p:nvCxnSpPr>
            <p:spPr>
              <a:xfrm flipH="1" flipV="1">
                <a:off x="3286619" y="5395762"/>
                <a:ext cx="1" cy="28423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單箭頭接點 231">
                <a:extLst>
                  <a:ext uri="{FF2B5EF4-FFF2-40B4-BE49-F238E27FC236}">
                    <a16:creationId xmlns:a16="http://schemas.microsoft.com/office/drawing/2014/main" id="{2BF82A60-4D95-4355-AF6B-C9B58D2B16D1}"/>
                  </a:ext>
                </a:extLst>
              </p:cNvPr>
              <p:cNvCxnSpPr>
                <a:cxnSpLocks/>
                <a:stCxn id="237" idx="0"/>
              </p:cNvCxnSpPr>
              <p:nvPr/>
            </p:nvCxnSpPr>
            <p:spPr>
              <a:xfrm flipH="1" flipV="1">
                <a:off x="5058815" y="5390508"/>
                <a:ext cx="619642" cy="2907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單箭頭接點 232">
                <a:extLst>
                  <a:ext uri="{FF2B5EF4-FFF2-40B4-BE49-F238E27FC236}">
                    <a16:creationId xmlns:a16="http://schemas.microsoft.com/office/drawing/2014/main" id="{E5360C3D-7821-49A7-9698-D3C273AA7DAF}"/>
                  </a:ext>
                </a:extLst>
              </p:cNvPr>
              <p:cNvCxnSpPr>
                <a:cxnSpLocks/>
                <a:stCxn id="237" idx="0"/>
              </p:cNvCxnSpPr>
              <p:nvPr/>
            </p:nvCxnSpPr>
            <p:spPr>
              <a:xfrm flipV="1">
                <a:off x="5678457" y="5374364"/>
                <a:ext cx="598642" cy="3069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文字方塊 233">
                    <a:extLst>
                      <a:ext uri="{FF2B5EF4-FFF2-40B4-BE49-F238E27FC236}">
                        <a16:creationId xmlns:a16="http://schemas.microsoft.com/office/drawing/2014/main" id="{B145C4F0-45B5-45D5-9201-B80BCAD230F8}"/>
                      </a:ext>
                    </a:extLst>
                  </p:cNvPr>
                  <p:cNvSpPr txBox="1"/>
                  <p:nvPr/>
                </p:nvSpPr>
                <p:spPr>
                  <a:xfrm>
                    <a:off x="2231600" y="5686532"/>
                    <a:ext cx="311175" cy="21544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4" name="文字方塊 233">
                    <a:extLst>
                      <a:ext uri="{FF2B5EF4-FFF2-40B4-BE49-F238E27FC236}">
                        <a16:creationId xmlns:a16="http://schemas.microsoft.com/office/drawing/2014/main" id="{B145C4F0-45B5-45D5-9201-B80BCAD23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600" y="5686532"/>
                    <a:ext cx="311175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327" r="-8163" b="-2778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文字方塊 234">
                    <a:extLst>
                      <a:ext uri="{FF2B5EF4-FFF2-40B4-BE49-F238E27FC236}">
                        <a16:creationId xmlns:a16="http://schemas.microsoft.com/office/drawing/2014/main" id="{769EB523-5D83-4D16-A7A0-151552B5AEE2}"/>
                      </a:ext>
                    </a:extLst>
                  </p:cNvPr>
                  <p:cNvSpPr txBox="1"/>
                  <p:nvPr/>
                </p:nvSpPr>
                <p:spPr>
                  <a:xfrm>
                    <a:off x="6688358" y="5686532"/>
                    <a:ext cx="305725" cy="21544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5" name="文字方塊 234">
                    <a:extLst>
                      <a:ext uri="{FF2B5EF4-FFF2-40B4-BE49-F238E27FC236}">
                        <a16:creationId xmlns:a16="http://schemas.microsoft.com/office/drawing/2014/main" id="{769EB523-5D83-4D16-A7A0-151552B5AE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8358" y="5686532"/>
                    <a:ext cx="305725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667" r="-4167" b="-2778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482C3407-6759-42EE-A61A-BFE40A62A9BD}"/>
                  </a:ext>
                </a:extLst>
              </p:cNvPr>
              <p:cNvSpPr/>
              <p:nvPr/>
            </p:nvSpPr>
            <p:spPr>
              <a:xfrm>
                <a:off x="2766360" y="1597891"/>
                <a:ext cx="1300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/>
                  <a:t>Soft Attention </a:t>
                </a:r>
              </a:p>
              <a:p>
                <a:pPr algn="ctr"/>
                <a:r>
                  <a:rPr lang="en-US" altLang="zh-TW" sz="1400" dirty="0"/>
                  <a:t>path</a:t>
                </a:r>
                <a:endParaRPr lang="zh-TW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矩形 236">
                    <a:extLst>
                      <a:ext uri="{FF2B5EF4-FFF2-40B4-BE49-F238E27FC236}">
                        <a16:creationId xmlns:a16="http://schemas.microsoft.com/office/drawing/2014/main" id="{8F4964EA-8BDA-4689-AFFD-A41E770D2402}"/>
                      </a:ext>
                    </a:extLst>
                  </p:cNvPr>
                  <p:cNvSpPr/>
                  <p:nvPr/>
                </p:nvSpPr>
                <p:spPr>
                  <a:xfrm>
                    <a:off x="4977405" y="5681278"/>
                    <a:ext cx="1402104" cy="542245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1400" i="1" dirty="0"/>
                  </a:p>
                  <a:p>
                    <a:pPr algn="ctr"/>
                    <a:r>
                      <a:rPr lang="en-US" altLang="zh-TW" sz="1400" i="1" dirty="0"/>
                      <a:t>(h, w,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oMath>
                    </a14:m>
                    <a:r>
                      <a:rPr lang="en-US" altLang="zh-TW" sz="1400" i="1" dirty="0"/>
                      <a:t>)</a:t>
                    </a:r>
                    <a:endParaRPr lang="zh-TW" altLang="en-US" sz="1400" i="1" dirty="0"/>
                  </a:p>
                </p:txBody>
              </p:sp>
            </mc:Choice>
            <mc:Fallback xmlns="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DA9B98D1-4854-495D-A29B-17551B0FF8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7405" y="5681278"/>
                    <a:ext cx="1402104" cy="5422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217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文字方塊 237">
                    <a:extLst>
                      <a:ext uri="{FF2B5EF4-FFF2-40B4-BE49-F238E27FC236}">
                        <a16:creationId xmlns:a16="http://schemas.microsoft.com/office/drawing/2014/main" id="{947F6E11-C0F9-4CF5-B497-084CA1826594}"/>
                      </a:ext>
                    </a:extLst>
                  </p:cNvPr>
                  <p:cNvSpPr txBox="1"/>
                  <p:nvPr/>
                </p:nvSpPr>
                <p:spPr>
                  <a:xfrm>
                    <a:off x="4374893" y="5686532"/>
                    <a:ext cx="235175" cy="21922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8" name="文字方塊 237">
                    <a:extLst>
                      <a:ext uri="{FF2B5EF4-FFF2-40B4-BE49-F238E27FC236}">
                        <a16:creationId xmlns:a16="http://schemas.microsoft.com/office/drawing/2014/main" id="{947F6E11-C0F9-4CF5-B497-084CA1826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4893" y="5686532"/>
                    <a:ext cx="235175" cy="2192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7778" t="-2778" r="-38889" b="-555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C04ECBDE-351F-4F7A-AF20-780E3460D75F}"/>
                  </a:ext>
                </a:extLst>
              </p:cNvPr>
              <p:cNvSpPr/>
              <p:nvPr/>
            </p:nvSpPr>
            <p:spPr>
              <a:xfrm>
                <a:off x="5778305" y="5107924"/>
                <a:ext cx="1547945" cy="2825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Conv  </a:t>
                </a:r>
                <a:endParaRPr lang="zh-TW" altLang="en-US" sz="1400" dirty="0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26AA4FC4-7FE3-464A-96AB-0BFB4F4430FD}"/>
                  </a:ext>
                </a:extLst>
              </p:cNvPr>
              <p:cNvSpPr/>
              <p:nvPr/>
            </p:nvSpPr>
            <p:spPr>
              <a:xfrm>
                <a:off x="4033009" y="5109546"/>
                <a:ext cx="1549527" cy="2825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Conv  </a:t>
                </a:r>
                <a:endParaRPr lang="zh-TW" altLang="en-US" sz="1400" dirty="0"/>
              </a:p>
            </p:txBody>
          </p:sp>
          <p:cxnSp>
            <p:nvCxnSpPr>
              <p:cNvPr id="241" name="直線單箭頭接點 240">
                <a:extLst>
                  <a:ext uri="{FF2B5EF4-FFF2-40B4-BE49-F238E27FC236}">
                    <a16:creationId xmlns:a16="http://schemas.microsoft.com/office/drawing/2014/main" id="{C1A6D99A-B2B7-454B-947D-8E8D1FFF55CE}"/>
                  </a:ext>
                </a:extLst>
              </p:cNvPr>
              <p:cNvCxnSpPr>
                <a:cxnSpLocks/>
                <a:stCxn id="234" idx="0"/>
              </p:cNvCxnSpPr>
              <p:nvPr/>
            </p:nvCxnSpPr>
            <p:spPr>
              <a:xfrm flipV="1">
                <a:off x="2387188" y="5399835"/>
                <a:ext cx="1696" cy="28669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單箭頭接點 241">
                <a:extLst>
                  <a:ext uri="{FF2B5EF4-FFF2-40B4-BE49-F238E27FC236}">
                    <a16:creationId xmlns:a16="http://schemas.microsoft.com/office/drawing/2014/main" id="{B85B5063-7B78-47A0-A69C-74D2EF7E2322}"/>
                  </a:ext>
                </a:extLst>
              </p:cNvPr>
              <p:cNvCxnSpPr>
                <a:cxnSpLocks/>
                <a:stCxn id="238" idx="0"/>
              </p:cNvCxnSpPr>
              <p:nvPr/>
            </p:nvCxnSpPr>
            <p:spPr>
              <a:xfrm flipV="1">
                <a:off x="4492481" y="5396556"/>
                <a:ext cx="0" cy="2899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線單箭頭接點 242">
                <a:extLst>
                  <a:ext uri="{FF2B5EF4-FFF2-40B4-BE49-F238E27FC236}">
                    <a16:creationId xmlns:a16="http://schemas.microsoft.com/office/drawing/2014/main" id="{2EF808F2-8BC6-43E6-981E-6BB1BA138A4D}"/>
                  </a:ext>
                </a:extLst>
              </p:cNvPr>
              <p:cNvCxnSpPr>
                <a:cxnSpLocks/>
                <a:stCxn id="235" idx="0"/>
              </p:cNvCxnSpPr>
              <p:nvPr/>
            </p:nvCxnSpPr>
            <p:spPr>
              <a:xfrm flipH="1" flipV="1">
                <a:off x="6841219" y="5374364"/>
                <a:ext cx="1" cy="3121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8041576E-1E19-4CCF-A03E-496FBF83AB95}"/>
                  </a:ext>
                </a:extLst>
              </p:cNvPr>
              <p:cNvSpPr/>
              <p:nvPr/>
            </p:nvSpPr>
            <p:spPr>
              <a:xfrm>
                <a:off x="2288504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Flatten  </a:t>
                </a:r>
                <a:endParaRPr lang="zh-TW" altLang="en-US" sz="1400" dirty="0"/>
              </a:p>
            </p:txBody>
          </p:sp>
          <p:cxnSp>
            <p:nvCxnSpPr>
              <p:cNvPr id="245" name="直線單箭頭接點 244">
                <a:extLst>
                  <a:ext uri="{FF2B5EF4-FFF2-40B4-BE49-F238E27FC236}">
                    <a16:creationId xmlns:a16="http://schemas.microsoft.com/office/drawing/2014/main" id="{95C8423F-278A-46B8-9BB6-AD022035CB99}"/>
                  </a:ext>
                </a:extLst>
              </p:cNvPr>
              <p:cNvCxnSpPr>
                <a:cxnSpLocks/>
                <a:stCxn id="222" idx="0"/>
                <a:endCxn id="244" idx="2"/>
              </p:cNvCxnSpPr>
              <p:nvPr/>
            </p:nvCxnSpPr>
            <p:spPr>
              <a:xfrm flipV="1">
                <a:off x="3063268" y="4854326"/>
                <a:ext cx="0" cy="2605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08289453-77C9-40FE-A69D-3CB8077F2CAD}"/>
                  </a:ext>
                </a:extLst>
              </p:cNvPr>
              <p:cNvSpPr/>
              <p:nvPr/>
            </p:nvSpPr>
            <p:spPr>
              <a:xfrm>
                <a:off x="4035246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Flatten  </a:t>
                </a:r>
                <a:endParaRPr lang="zh-TW" altLang="en-US" sz="1400" dirty="0"/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4245DF74-88B7-4E6F-91B9-D42BE25AE44A}"/>
                  </a:ext>
                </a:extLst>
              </p:cNvPr>
              <p:cNvCxnSpPr>
                <a:cxnSpLocks/>
                <a:stCxn id="240" idx="0"/>
                <a:endCxn id="246" idx="2"/>
              </p:cNvCxnSpPr>
              <p:nvPr/>
            </p:nvCxnSpPr>
            <p:spPr>
              <a:xfrm flipV="1">
                <a:off x="4807773" y="4854326"/>
                <a:ext cx="2237" cy="255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70D83651-A7E7-45CC-981B-0E1590AE337C}"/>
                  </a:ext>
                </a:extLst>
              </p:cNvPr>
              <p:cNvSpPr/>
              <p:nvPr/>
            </p:nvSpPr>
            <p:spPr>
              <a:xfrm>
                <a:off x="5776723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Flatten  </a:t>
                </a:r>
                <a:endParaRPr lang="zh-TW" altLang="en-US" sz="1400" dirty="0"/>
              </a:p>
            </p:txBody>
          </p:sp>
          <p:cxnSp>
            <p:nvCxnSpPr>
              <p:cNvPr id="249" name="直線單箭頭接點 248">
                <a:extLst>
                  <a:ext uri="{FF2B5EF4-FFF2-40B4-BE49-F238E27FC236}">
                    <a16:creationId xmlns:a16="http://schemas.microsoft.com/office/drawing/2014/main" id="{53845526-8494-4206-9C65-BACB6507EA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1486" y="4835569"/>
                <a:ext cx="2237" cy="255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608B68F-0200-4A1D-92FF-F3ECCB0E60F1}"/>
                  </a:ext>
                </a:extLst>
              </p:cNvPr>
              <p:cNvSpPr/>
              <p:nvPr/>
            </p:nvSpPr>
            <p:spPr>
              <a:xfrm>
                <a:off x="3838031" y="2456713"/>
                <a:ext cx="2564239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MatMul  </a:t>
                </a:r>
                <a:endParaRPr lang="zh-TW" altLang="en-US" sz="1400" dirty="0"/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8BA04196-4BFC-4AB2-896F-1CC9A044604B}"/>
                  </a:ext>
                </a:extLst>
              </p:cNvPr>
              <p:cNvSpPr/>
              <p:nvPr/>
            </p:nvSpPr>
            <p:spPr>
              <a:xfrm>
                <a:off x="4033008" y="1910399"/>
                <a:ext cx="217431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Reshape  </a:t>
                </a:r>
                <a:endParaRPr lang="zh-TW" altLang="en-US" sz="1400" dirty="0"/>
              </a:p>
            </p:txBody>
          </p:sp>
          <p:cxnSp>
            <p:nvCxnSpPr>
              <p:cNvPr id="252" name="直線單箭頭接點 251">
                <a:extLst>
                  <a:ext uri="{FF2B5EF4-FFF2-40B4-BE49-F238E27FC236}">
                    <a16:creationId xmlns:a16="http://schemas.microsoft.com/office/drawing/2014/main" id="{50EF2825-70A2-4CB2-8E08-D9D8203027D3}"/>
                  </a:ext>
                </a:extLst>
              </p:cNvPr>
              <p:cNvCxnSpPr>
                <a:cxnSpLocks/>
                <a:stCxn id="251" idx="0"/>
                <a:endCxn id="205" idx="2"/>
              </p:cNvCxnSpPr>
              <p:nvPr/>
            </p:nvCxnSpPr>
            <p:spPr>
              <a:xfrm flipV="1">
                <a:off x="5120167" y="1600079"/>
                <a:ext cx="1" cy="3103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橢圓 252">
                <a:extLst>
                  <a:ext uri="{FF2B5EF4-FFF2-40B4-BE49-F238E27FC236}">
                    <a16:creationId xmlns:a16="http://schemas.microsoft.com/office/drawing/2014/main" id="{830D717A-04AE-46E5-9757-80F658A2FBA0}"/>
                  </a:ext>
                </a:extLst>
              </p:cNvPr>
              <p:cNvSpPr/>
              <p:nvPr/>
            </p:nvSpPr>
            <p:spPr>
              <a:xfrm>
                <a:off x="3971042" y="3056265"/>
                <a:ext cx="91368" cy="9372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254" name="直線單箭頭接點 253">
                <a:extLst>
                  <a:ext uri="{FF2B5EF4-FFF2-40B4-BE49-F238E27FC236}">
                    <a16:creationId xmlns:a16="http://schemas.microsoft.com/office/drawing/2014/main" id="{7CCAA39C-31B4-40D1-B78E-AECBEC0D061F}"/>
                  </a:ext>
                </a:extLst>
              </p:cNvPr>
              <p:cNvCxnSpPr>
                <a:cxnSpLocks/>
                <a:stCxn id="226" idx="0"/>
                <a:endCxn id="253" idx="4"/>
              </p:cNvCxnSpPr>
              <p:nvPr/>
            </p:nvCxnSpPr>
            <p:spPr>
              <a:xfrm flipV="1">
                <a:off x="4013531" y="3149992"/>
                <a:ext cx="3195" cy="2900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單箭頭接點 254">
                <a:extLst>
                  <a:ext uri="{FF2B5EF4-FFF2-40B4-BE49-F238E27FC236}">
                    <a16:creationId xmlns:a16="http://schemas.microsoft.com/office/drawing/2014/main" id="{1DDA7829-F8C6-4571-9E86-D3791B8F6494}"/>
                  </a:ext>
                </a:extLst>
              </p:cNvPr>
              <p:cNvCxnSpPr>
                <a:cxnSpLocks/>
                <a:stCxn id="253" idx="0"/>
              </p:cNvCxnSpPr>
              <p:nvPr/>
            </p:nvCxnSpPr>
            <p:spPr>
              <a:xfrm flipV="1">
                <a:off x="4016726" y="2737581"/>
                <a:ext cx="0" cy="31868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C055268B-773C-4D52-B400-49B50C2E4F84}"/>
                    </a:ext>
                  </a:extLst>
                </p:cNvPr>
                <p:cNvSpPr/>
                <p:nvPr/>
              </p:nvSpPr>
              <p:spPr>
                <a:xfrm>
                  <a:off x="7403146" y="2733191"/>
                  <a:ext cx="1048129" cy="4038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1400" i="1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421F385-D848-4050-8874-FA71D4F0E0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146" y="2733191"/>
                  <a:ext cx="1048129" cy="403883"/>
                </a:xfrm>
                <a:prstGeom prst="rect">
                  <a:avLst/>
                </a:prstGeom>
                <a:blipFill>
                  <a:blip r:embed="rId11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線單箭頭接點 215">
              <a:extLst>
                <a:ext uri="{FF2B5EF4-FFF2-40B4-BE49-F238E27FC236}">
                  <a16:creationId xmlns:a16="http://schemas.microsoft.com/office/drawing/2014/main" id="{38B43C5F-AD34-4D2B-B33B-640DDD3D03B2}"/>
                </a:ext>
              </a:extLst>
            </p:cNvPr>
            <p:cNvCxnSpPr>
              <a:cxnSpLocks/>
              <a:stCxn id="253" idx="6"/>
              <a:endCxn id="215" idx="1"/>
            </p:cNvCxnSpPr>
            <p:nvPr/>
          </p:nvCxnSpPr>
          <p:spPr>
            <a:xfrm flipV="1">
              <a:off x="4842919" y="2935133"/>
              <a:ext cx="2560227" cy="1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單箭頭接點 216">
              <a:extLst>
                <a:ext uri="{FF2B5EF4-FFF2-40B4-BE49-F238E27FC236}">
                  <a16:creationId xmlns:a16="http://schemas.microsoft.com/office/drawing/2014/main" id="{426A363F-B184-4756-A783-36BBAB8354E0}"/>
                </a:ext>
              </a:extLst>
            </p:cNvPr>
            <p:cNvCxnSpPr>
              <a:cxnSpLocks/>
              <a:stCxn id="215" idx="3"/>
              <a:endCxn id="212" idx="1"/>
            </p:cNvCxnSpPr>
            <p:nvPr/>
          </p:nvCxnSpPr>
          <p:spPr>
            <a:xfrm>
              <a:off x="8451275" y="2935133"/>
              <a:ext cx="1206385" cy="16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CFC7B12B-C6E7-4E1B-A801-508DC82EEFA2}"/>
                    </a:ext>
                  </a:extLst>
                </p:cNvPr>
                <p:cNvSpPr/>
                <p:nvPr/>
              </p:nvSpPr>
              <p:spPr>
                <a:xfrm>
                  <a:off x="2829768" y="2935133"/>
                  <a:ext cx="187492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Attention scores (</a:t>
                  </a:r>
                  <a14:m>
                    <m:oMath xmlns:m="http://schemas.openxmlformats.org/officeDocument/2006/math">
                      <m:r>
                        <a:rPr lang="zh-TW" altLang="en-US" sz="1400" b="1">
                          <a:latin typeface="Cambria Math" panose="02040503050406030204" pitchFamily="18" charset="0"/>
                        </a:rPr>
                        <m:t>𝚨</m:t>
                      </m:r>
                    </m:oMath>
                  </a14:m>
                  <a:r>
                    <a:rPr lang="en-US" altLang="zh-TW" sz="1400" dirty="0"/>
                    <a:t>)</a:t>
                  </a:r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CFC7B12B-C6E7-4E1B-A801-508DC82EEF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768" y="2935133"/>
                  <a:ext cx="1874925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字方塊 218">
                  <a:extLst>
                    <a:ext uri="{FF2B5EF4-FFF2-40B4-BE49-F238E27FC236}">
                      <a16:creationId xmlns:a16="http://schemas.microsoft.com/office/drawing/2014/main" id="{955AA2D0-6E2B-42F7-B923-C594520967EC}"/>
                    </a:ext>
                  </a:extLst>
                </p:cNvPr>
                <p:cNvSpPr txBox="1"/>
                <p:nvPr/>
              </p:nvSpPr>
              <p:spPr>
                <a:xfrm>
                  <a:off x="3651801" y="4141678"/>
                  <a:ext cx="167161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19" name="文字方塊 218">
                  <a:extLst>
                    <a:ext uri="{FF2B5EF4-FFF2-40B4-BE49-F238E27FC236}">
                      <a16:creationId xmlns:a16="http://schemas.microsoft.com/office/drawing/2014/main" id="{955AA2D0-6E2B-42F7-B923-C59452096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801" y="4141678"/>
                  <a:ext cx="167161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2" r="-38462" b="-277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583AF486-D538-41C3-B8F4-B0845A815705}"/>
                    </a:ext>
                  </a:extLst>
                </p:cNvPr>
                <p:cNvSpPr txBox="1"/>
                <p:nvPr/>
              </p:nvSpPr>
              <p:spPr>
                <a:xfrm>
                  <a:off x="5736863" y="4141678"/>
                  <a:ext cx="170560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583AF486-D538-41C3-B8F4-B0845A815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863" y="4141678"/>
                  <a:ext cx="170560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5926" r="-22222" b="-27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字方塊 220">
                  <a:extLst>
                    <a:ext uri="{FF2B5EF4-FFF2-40B4-BE49-F238E27FC236}">
                      <a16:creationId xmlns:a16="http://schemas.microsoft.com/office/drawing/2014/main" id="{8D5C80FE-0D15-4DE1-BD21-E0341ECA11EF}"/>
                    </a:ext>
                  </a:extLst>
                </p:cNvPr>
                <p:cNvSpPr txBox="1"/>
                <p:nvPr/>
              </p:nvSpPr>
              <p:spPr>
                <a:xfrm>
                  <a:off x="6972114" y="4135474"/>
                  <a:ext cx="157992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TW" altLang="en-US" sz="1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1" name="文字方塊 220">
                  <a:extLst>
                    <a:ext uri="{FF2B5EF4-FFF2-40B4-BE49-F238E27FC236}">
                      <a16:creationId xmlns:a16="http://schemas.microsoft.com/office/drawing/2014/main" id="{8D5C80FE-0D15-4DE1-BD21-E0341ECA1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114" y="4135474"/>
                  <a:ext cx="157992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9167" r="-29167" b="-571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EA6543D-4E73-4A19-B1DC-CA6936C32AB0}"/>
                  </a:ext>
                </a:extLst>
              </p:cNvPr>
              <p:cNvSpPr/>
              <p:nvPr/>
            </p:nvSpPr>
            <p:spPr>
              <a:xfrm>
                <a:off x="7038898" y="4097758"/>
                <a:ext cx="4982582" cy="1432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400" b="1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1400" b="1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p>
                    </m:sSup>
                    <m:r>
                      <a:rPr lang="en-US" altLang="zh-TW" sz="1400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3×3×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zh-TW" sz="1400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sz="1400" kern="100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𝜜</m:t>
                            </m:r>
                          </m:e>
                          <m:sup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𝜜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zh-TW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𝜜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d>
                          <m:d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zh-TW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4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rgbClr val="1B4367"/>
                    </a:solidFill>
                  </a:rPr>
                  <a:t>h, w:</a:t>
                </a:r>
                <a:r>
                  <a:rPr lang="zh-TW" altLang="en-US" sz="1400" dirty="0">
                    <a:solidFill>
                      <a:srgbClr val="1B4367"/>
                    </a:solidFill>
                  </a:rPr>
                  <a:t> 特徵圖的長寬</a:t>
                </a:r>
                <a:endParaRPr lang="en-US" altLang="zh-TW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1B4367"/>
                    </a:solidFill>
                  </a:rPr>
                  <a:t>: </a:t>
                </a:r>
                <a:r>
                  <a:rPr lang="zh-TW" altLang="zh-TW" sz="1400" dirty="0">
                    <a:solidFill>
                      <a:srgbClr val="1B4367"/>
                    </a:solidFill>
                  </a:rPr>
                  <a:t>特徵圖的厚度</a:t>
                </a:r>
                <a:endParaRPr lang="zh-TW" altLang="en-US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1B4367"/>
                    </a:solidFill>
                  </a:rPr>
                  <a:t>: Conv-GRU</a:t>
                </a:r>
                <a:r>
                  <a:rPr lang="zh-TW" altLang="zh-TW" sz="1400" dirty="0">
                    <a:solidFill>
                      <a:srgbClr val="1B4367"/>
                    </a:solidFill>
                  </a:rPr>
                  <a:t>前一時間輸出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TW" altLang="en-US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sz="1400" dirty="0">
                    <a:solidFill>
                      <a:srgbClr val="1B4367"/>
                    </a:solidFill>
                  </a:rPr>
                  <a:t>厚度，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4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=300</m:t>
                    </m:r>
                  </m:oMath>
                </a14:m>
                <a:endParaRPr lang="zh-TW" altLang="en-US" sz="1400" dirty="0">
                  <a:solidFill>
                    <a:srgbClr val="1B4367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400" i="1" dirty="0">
                    <a:solidFill>
                      <a:srgbClr val="1B4367"/>
                    </a:solidFill>
                  </a:rPr>
                  <a:t>k</a:t>
                </a:r>
                <a:r>
                  <a:rPr lang="en-US" altLang="zh-TW" sz="1400" dirty="0">
                    <a:solidFill>
                      <a:srgbClr val="1B4367"/>
                    </a:solidFill>
                  </a:rPr>
                  <a:t>: </a:t>
                </a:r>
                <a:r>
                  <a:rPr lang="zh-TW" altLang="en-US" sz="1400" dirty="0">
                    <a:solidFill>
                      <a:srgbClr val="1B4367"/>
                    </a:solidFill>
                  </a:rPr>
                  <a:t>每個錨點之錨框數量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EA6543D-4E73-4A19-B1DC-CA6936C32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898" y="4097758"/>
                <a:ext cx="4982582" cy="1432893"/>
              </a:xfrm>
              <a:prstGeom prst="rect">
                <a:avLst/>
              </a:prstGeom>
              <a:blipFill>
                <a:blip r:embed="rId16"/>
                <a:stretch>
                  <a:fillRect l="-245" b="-3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D949A02C-74AB-45BC-93D4-4D356248BC12}"/>
              </a:ext>
            </a:extLst>
          </p:cNvPr>
          <p:cNvCxnSpPr>
            <a:cxnSpLocks/>
          </p:cNvCxnSpPr>
          <p:nvPr/>
        </p:nvCxnSpPr>
        <p:spPr>
          <a:xfrm flipV="1">
            <a:off x="5738954" y="1618697"/>
            <a:ext cx="3284868" cy="694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983862" y="992776"/>
            <a:ext cx="1147689" cy="506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983861" y="1478002"/>
            <a:ext cx="1147689" cy="506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004832" y="1578072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Width ratio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BC11A578-1771-4134-A782-202FC11653B7}"/>
                  </a:ext>
                </a:extLst>
              </p:cNvPr>
              <p:cNvSpPr txBox="1"/>
              <p:nvPr/>
            </p:nvSpPr>
            <p:spPr>
              <a:xfrm>
                <a:off x="6572970" y="2005081"/>
                <a:ext cx="6390609" cy="52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Reward </a:t>
                </a:r>
                <a:r>
                  <a:rPr lang="en-US" altLang="zh-TW" sz="2400" dirty="0"/>
                  <a:t>width=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1~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最大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BC11A578-1771-4134-A782-202FC116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970" y="2005081"/>
                <a:ext cx="6390609" cy="529376"/>
              </a:xfrm>
              <a:prstGeom prst="rect">
                <a:avLst/>
              </a:prstGeom>
              <a:blipFill>
                <a:blip r:embed="rId17"/>
                <a:stretch>
                  <a:fillRect l="-1430" b="-264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6789994" y="83705"/>
                <a:ext cx="1849096" cy="561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kern="100" dirty="0">
                    <a:solidFill>
                      <a:srgbClr val="1B436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𝑇𝑅</m:t>
                        </m:r>
                      </m:sup>
                    </m:sSubSup>
                    <m:r>
                      <a:rPr lang="en-US" altLang="zh-TW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=−</m:t>
                    </m:r>
                    <m:f>
                      <m:fPr>
                        <m:ctrlPr>
                          <a:rPr lang="zh-TW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𝛽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</m:t>
                        </m:r>
                        <m:sSub>
                          <m:sSubPr>
                            <m:ctrlPr>
                              <a:rPr lang="zh-TW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𝑔𝑡𝑠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r>
                  <a:rPr lang="en-US" altLang="zh-TW" i="1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94" y="83705"/>
                <a:ext cx="1849096" cy="561949"/>
              </a:xfrm>
              <a:prstGeom prst="rect">
                <a:avLst/>
              </a:prstGeom>
              <a:blipFill>
                <a:blip r:embed="rId18"/>
                <a:stretch>
                  <a:fillRect b="-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9444878" y="3012912"/>
                <a:ext cx="2551789" cy="547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𝑝</m:t>
                        </m:r>
                      </m:sup>
                    </m:sSubSup>
                    <m:r>
                      <a:rPr lang="en-US" altLang="zh-TW" i="1" kern="100">
                        <a:solidFill>
                          <a:srgbClr val="1B4367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</m:t>
                        </m:r>
                        <m:sSub>
                          <m:sSubPr>
                            <m:ctrlPr>
                              <a:rPr lang="zh-TW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𝑔𝑡𝑠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TW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TW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TW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zh-TW" i="1" kern="10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TW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altLang="zh-TW" i="1" kern="100">
                                    <a:solidFill>
                                      <a:srgbClr val="1B4367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zh-TW" kern="100" dirty="0">
                    <a:solidFill>
                      <a:srgbClr val="1B4367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;</a:t>
                </a:r>
                <a:endParaRPr lang="zh-TW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878" y="3012912"/>
                <a:ext cx="2551789" cy="547586"/>
              </a:xfrm>
              <a:prstGeom prst="rect">
                <a:avLst/>
              </a:prstGeom>
              <a:blipFill>
                <a:blip r:embed="rId19"/>
                <a:stretch>
                  <a:fillRect t="-70000" r="-955" b="-10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849089" y="577386"/>
                <a:ext cx="2068515" cy="733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𝑇𝑅</m:t>
                          </m:r>
                        </m:sup>
                      </m:sSubSup>
                      <m:r>
                        <a:rPr lang="en-US" altLang="zh-TW" i="1" kern="10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 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TW" altLang="zh-TW" i="1" kern="100">
                                  <a:solidFill>
                                    <a:srgbClr val="1B43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TW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zh-TW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i="1" kern="100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100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 </m:t>
                                      </m:r>
                                      <m:r>
                                        <a:rPr lang="en-US" altLang="zh-TW" i="1" kern="100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TW" i="1" kern="100">
                                          <a:solidFill>
                                            <a:srgbClr val="1B4367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−</m:t>
                                  </m:r>
                                  <m:r>
                                    <a:rPr lang="en-US" altLang="zh-TW" i="1" kern="100">
                                      <a:solidFill>
                                        <a:srgbClr val="1B4367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TW" i="1" kern="10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89" y="577386"/>
                <a:ext cx="2068515" cy="73353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4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HAI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之狀態空間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DAF6886-CF1E-42FD-9D1D-A612389FEC36}"/>
                  </a:ext>
                </a:extLst>
              </p:cNvPr>
              <p:cNvSpPr/>
              <p:nvPr/>
            </p:nvSpPr>
            <p:spPr>
              <a:xfrm>
                <a:off x="4377201" y="1779236"/>
                <a:ext cx="3437597" cy="872455"/>
              </a:xfrm>
              <a:prstGeom prst="rect">
                <a:avLst/>
              </a:prstGeom>
              <a:ln>
                <a:solidFill>
                  <a:srgbClr val="1B4367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i="1" dirty="0"/>
              </a:p>
              <a:p>
                <a:pPr algn="ctr"/>
                <a:r>
                  <a:rPr lang="en-US" altLang="zh-TW" i="1" dirty="0"/>
                  <a:t>(h, 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zh-TW" i="1" dirty="0"/>
                  <a:t>)</a:t>
                </a:r>
                <a:endParaRPr lang="zh-TW" altLang="en-US" i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DAF6886-CF1E-42FD-9D1D-A612389FE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201" y="1779236"/>
                <a:ext cx="3437597" cy="872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1B4367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82C8CF-6DC7-4E21-88F1-CD48FBA04C88}"/>
                  </a:ext>
                </a:extLst>
              </p:cNvPr>
              <p:cNvSpPr/>
              <p:nvPr/>
            </p:nvSpPr>
            <p:spPr>
              <a:xfrm>
                <a:off x="3057667" y="3072300"/>
                <a:ext cx="6076664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sz="2000" i="1" dirty="0">
                  <a:solidFill>
                    <a:srgbClr val="1B4367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TW" altLang="en-US" sz="2000" dirty="0">
                    <a:solidFill>
                      <a:srgbClr val="1B4367"/>
                    </a:solidFill>
                  </a:rPr>
                  <a:t> 特徵擷取網路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輸出的</a:t>
                </a:r>
                <a:r>
                  <a:rPr lang="zh-TW" altLang="en-US" sz="2000" dirty="0">
                    <a:solidFill>
                      <a:srgbClr val="1B4367"/>
                    </a:solidFill>
                  </a:rPr>
                  <a:t>特徵圖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(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正規化到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0~1</a:t>
                </a:r>
                <a:r>
                  <a:rPr lang="zh-TW" altLang="zh-TW" sz="2000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之間</a:t>
                </a:r>
                <a:r>
                  <a:rPr lang="en-US" altLang="zh-TW" sz="2000" dirty="0">
                    <a:solidFill>
                      <a:srgbClr val="1B4367"/>
                    </a:solidFill>
                  </a:rPr>
                  <a:t>)</a:t>
                </a:r>
                <a:endParaRPr lang="en-US" altLang="zh-TW" sz="2000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82C8CF-6DC7-4E21-88F1-CD48FBA04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667" y="3072300"/>
                <a:ext cx="6076664" cy="713400"/>
              </a:xfrm>
              <a:prstGeom prst="rect">
                <a:avLst/>
              </a:prstGeom>
              <a:blipFill>
                <a:blip r:embed="rId4"/>
                <a:stretch>
                  <a:fillRect l="-904" t="-1709" r="-502" b="-14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719D730B-B5CD-46A2-BD7F-2CDC4B35D8B6}"/>
              </a:ext>
            </a:extLst>
          </p:cNvPr>
          <p:cNvSpPr/>
          <p:nvPr/>
        </p:nvSpPr>
        <p:spPr>
          <a:xfrm>
            <a:off x="3057667" y="42869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1B4367"/>
                </a:solidFill>
              </a:rPr>
              <a:t>狀態更新</a:t>
            </a:r>
            <a:r>
              <a:rPr lang="en-US" altLang="zh-TW" b="1" dirty="0">
                <a:solidFill>
                  <a:srgbClr val="1B4367"/>
                </a:solidFill>
              </a:rPr>
              <a:t>:</a:t>
            </a:r>
            <a:r>
              <a:rPr lang="zh-TW" altLang="en-US" b="1" dirty="0">
                <a:solidFill>
                  <a:srgbClr val="1B4367"/>
                </a:solidFill>
              </a:rPr>
              <a:t> 將狀態中選取的局部區域的對應位置加上</a:t>
            </a:r>
            <a:r>
              <a:rPr lang="en-US" altLang="zh-TW" b="1" dirty="0">
                <a:solidFill>
                  <a:srgbClr val="1B4367"/>
                </a:solidFill>
              </a:rPr>
              <a:t>-1</a:t>
            </a:r>
            <a:r>
              <a:rPr lang="zh-TW" altLang="en-US" b="1" dirty="0">
                <a:solidFill>
                  <a:srgbClr val="1B4367"/>
                </a:solidFill>
              </a:rPr>
              <a:t>的遮罩，表示這個局部區域已經看過了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867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92847" y="1452078"/>
            <a:ext cx="2000037" cy="2000037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/>
          </a:p>
        </p:txBody>
      </p:sp>
      <p:sp>
        <p:nvSpPr>
          <p:cNvPr id="12" name="文本框 11"/>
          <p:cNvSpPr txBox="1"/>
          <p:nvPr/>
        </p:nvSpPr>
        <p:spPr>
          <a:xfrm>
            <a:off x="3311691" y="3621137"/>
            <a:ext cx="556234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研究動機與目的</a:t>
            </a:r>
            <a:endParaRPr lang="zh-CN" altLang="en-US" sz="48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4940737" y="2452096"/>
            <a:ext cx="2310525" cy="6872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92847" y="1452078"/>
            <a:ext cx="2000037" cy="2000037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/>
          </a:p>
        </p:txBody>
      </p:sp>
      <p:sp>
        <p:nvSpPr>
          <p:cNvPr id="12" name="文本框 11"/>
          <p:cNvSpPr txBox="1"/>
          <p:nvPr/>
        </p:nvSpPr>
        <p:spPr>
          <a:xfrm>
            <a:off x="3240211" y="3621137"/>
            <a:ext cx="570530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實驗結果分析</a:t>
            </a:r>
            <a:endParaRPr lang="zh-CN" altLang="en-US" sz="48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4937603" y="2452096"/>
            <a:ext cx="2310525" cy="6872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altLang="zh-CN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1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實驗資料集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902BD3-DFD0-4687-93CF-13A43EA8525D}"/>
              </a:ext>
            </a:extLst>
          </p:cNvPr>
          <p:cNvGrpSpPr/>
          <p:nvPr/>
        </p:nvGrpSpPr>
        <p:grpSpPr>
          <a:xfrm>
            <a:off x="1176446" y="1359478"/>
            <a:ext cx="3285826" cy="1341491"/>
            <a:chOff x="1176446" y="1788103"/>
            <a:chExt cx="3285826" cy="1341491"/>
          </a:xfrm>
        </p:grpSpPr>
        <p:grpSp>
          <p:nvGrpSpPr>
            <p:cNvPr id="16" name="组合 17">
              <a:extLst>
                <a:ext uri="{FF2B5EF4-FFF2-40B4-BE49-F238E27FC236}">
                  <a16:creationId xmlns:a16="http://schemas.microsoft.com/office/drawing/2014/main" id="{2B97D9CC-8300-4B24-A3EF-C5024E83094B}"/>
                </a:ext>
              </a:extLst>
            </p:cNvPr>
            <p:cNvGrpSpPr/>
            <p:nvPr/>
          </p:nvGrpSpPr>
          <p:grpSpPr>
            <a:xfrm>
              <a:off x="1176446" y="1788104"/>
              <a:ext cx="802969" cy="802969"/>
              <a:chOff x="1201568" y="1323581"/>
              <a:chExt cx="602227" cy="602227"/>
            </a:xfrm>
            <a:solidFill>
              <a:schemeClr val="bg1"/>
            </a:solidFill>
          </p:grpSpPr>
          <p:sp>
            <p:nvSpPr>
              <p:cNvPr id="17" name="泪滴形 14">
                <a:extLst>
                  <a:ext uri="{FF2B5EF4-FFF2-40B4-BE49-F238E27FC236}">
                    <a16:creationId xmlns:a16="http://schemas.microsoft.com/office/drawing/2014/main" id="{D41503E8-7C3E-4D17-96A8-4CE5CD2915D5}"/>
                  </a:ext>
                </a:extLst>
              </p:cNvPr>
              <p:cNvSpPr/>
              <p:nvPr/>
            </p:nvSpPr>
            <p:spPr>
              <a:xfrm>
                <a:off x="1201568" y="13235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18" name="组合 8">
                <a:extLst>
                  <a:ext uri="{FF2B5EF4-FFF2-40B4-BE49-F238E27FC236}">
                    <a16:creationId xmlns:a16="http://schemas.microsoft.com/office/drawing/2014/main" id="{3877A2A0-B5AA-4DA5-9985-CA0B85CDC701}"/>
                  </a:ext>
                </a:extLst>
              </p:cNvPr>
              <p:cNvGrpSpPr/>
              <p:nvPr/>
            </p:nvGrpSpPr>
            <p:grpSpPr>
              <a:xfrm>
                <a:off x="1370273" y="1442634"/>
                <a:ext cx="264816" cy="364121"/>
                <a:chOff x="6766243" y="2767965"/>
                <a:chExt cx="139700" cy="192088"/>
              </a:xfrm>
              <a:grpFill/>
            </p:grpSpPr>
            <p:sp>
              <p:nvSpPr>
                <p:cNvPr id="19" name="Rectangle 27">
                  <a:extLst>
                    <a:ext uri="{FF2B5EF4-FFF2-40B4-BE49-F238E27FC236}">
                      <a16:creationId xmlns:a16="http://schemas.microsoft.com/office/drawing/2014/main" id="{392A7DBD-8DAE-4572-A11A-CE068B3E08CA}"/>
                    </a:ext>
                  </a:extLst>
                </p:cNvPr>
                <p:cNvSpPr/>
                <p:nvPr/>
              </p:nvSpPr>
              <p:spPr>
                <a:xfrm>
                  <a:off x="6766243" y="2807653"/>
                  <a:ext cx="22225" cy="152400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ectangle 28">
                  <a:extLst>
                    <a:ext uri="{FF2B5EF4-FFF2-40B4-BE49-F238E27FC236}">
                      <a16:creationId xmlns:a16="http://schemas.microsoft.com/office/drawing/2014/main" id="{CEBBF7B9-08FB-417E-A16A-CF8C5B21A9D4}"/>
                    </a:ext>
                  </a:extLst>
                </p:cNvPr>
                <p:cNvSpPr/>
                <p:nvPr/>
              </p:nvSpPr>
              <p:spPr>
                <a:xfrm>
                  <a:off x="6807518" y="2783840"/>
                  <a:ext cx="20637" cy="17621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Rectangle 29">
                  <a:extLst>
                    <a:ext uri="{FF2B5EF4-FFF2-40B4-BE49-F238E27FC236}">
                      <a16:creationId xmlns:a16="http://schemas.microsoft.com/office/drawing/2014/main" id="{6799801C-20F9-4344-849C-A35B2C33D7A9}"/>
                    </a:ext>
                  </a:extLst>
                </p:cNvPr>
                <p:cNvSpPr/>
                <p:nvPr/>
              </p:nvSpPr>
              <p:spPr>
                <a:xfrm>
                  <a:off x="6844030" y="2767965"/>
                  <a:ext cx="22225" cy="192088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FF05C938-310F-474A-A5BA-DEC8896E738A}"/>
                    </a:ext>
                  </a:extLst>
                </p:cNvPr>
                <p:cNvSpPr/>
                <p:nvPr/>
              </p:nvSpPr>
              <p:spPr>
                <a:xfrm>
                  <a:off x="6882130" y="2866390"/>
                  <a:ext cx="23813" cy="9366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2A8A099-775D-43DF-9893-DF14033E3CF2}"/>
                </a:ext>
              </a:extLst>
            </p:cNvPr>
            <p:cNvSpPr/>
            <p:nvPr/>
          </p:nvSpPr>
          <p:spPr>
            <a:xfrm>
              <a:off x="2093259" y="2206264"/>
              <a:ext cx="236901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真實場景影像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訓練資料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測試資料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D284A9-203F-4E6D-90A1-42C725E859B4}"/>
                </a:ext>
              </a:extLst>
            </p:cNvPr>
            <p:cNvSpPr/>
            <p:nvPr/>
          </p:nvSpPr>
          <p:spPr>
            <a:xfrm>
              <a:off x="2093259" y="178810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Pascal VOC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6A9ED9A-F56B-489A-A5FE-DBCCD58FF143}"/>
              </a:ext>
            </a:extLst>
          </p:cNvPr>
          <p:cNvGrpSpPr/>
          <p:nvPr/>
        </p:nvGrpSpPr>
        <p:grpSpPr>
          <a:xfrm>
            <a:off x="5974379" y="1357727"/>
            <a:ext cx="4619630" cy="1316987"/>
            <a:chOff x="5974379" y="1786352"/>
            <a:chExt cx="4619630" cy="1316987"/>
          </a:xfrm>
        </p:grpSpPr>
        <p:grpSp>
          <p:nvGrpSpPr>
            <p:cNvPr id="26" name="组合 16">
              <a:extLst>
                <a:ext uri="{FF2B5EF4-FFF2-40B4-BE49-F238E27FC236}">
                  <a16:creationId xmlns:a16="http://schemas.microsoft.com/office/drawing/2014/main" id="{B6915F93-B418-4434-9A9D-B43D7FD9B9AD}"/>
                </a:ext>
              </a:extLst>
            </p:cNvPr>
            <p:cNvGrpSpPr/>
            <p:nvPr/>
          </p:nvGrpSpPr>
          <p:grpSpPr>
            <a:xfrm>
              <a:off x="5974379" y="1794121"/>
              <a:ext cx="802969" cy="802969"/>
              <a:chOff x="4440068" y="1361681"/>
              <a:chExt cx="602227" cy="602227"/>
            </a:xfrm>
            <a:solidFill>
              <a:schemeClr val="bg1"/>
            </a:solidFill>
          </p:grpSpPr>
          <p:sp>
            <p:nvSpPr>
              <p:cNvPr id="27" name="泪滴形 51">
                <a:extLst>
                  <a:ext uri="{FF2B5EF4-FFF2-40B4-BE49-F238E27FC236}">
                    <a16:creationId xmlns:a16="http://schemas.microsoft.com/office/drawing/2014/main" id="{5F52569A-157D-4EE9-90C5-6AC78E69CA9D}"/>
                  </a:ext>
                </a:extLst>
              </p:cNvPr>
              <p:cNvSpPr/>
              <p:nvPr/>
            </p:nvSpPr>
            <p:spPr>
              <a:xfrm>
                <a:off x="4440068" y="13616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 dirty="0"/>
              </a:p>
            </p:txBody>
          </p:sp>
          <p:grpSp>
            <p:nvGrpSpPr>
              <p:cNvPr id="28" name="组合 3">
                <a:extLst>
                  <a:ext uri="{FF2B5EF4-FFF2-40B4-BE49-F238E27FC236}">
                    <a16:creationId xmlns:a16="http://schemas.microsoft.com/office/drawing/2014/main" id="{E22776E4-997D-41C7-BD9E-1DF0DD9949B7}"/>
                  </a:ext>
                </a:extLst>
              </p:cNvPr>
              <p:cNvGrpSpPr/>
              <p:nvPr/>
            </p:nvGrpSpPr>
            <p:grpSpPr>
              <a:xfrm>
                <a:off x="4565190" y="1486803"/>
                <a:ext cx="351983" cy="351983"/>
                <a:chOff x="4953318" y="2640965"/>
                <a:chExt cx="227012" cy="227013"/>
              </a:xfrm>
              <a:grpFill/>
            </p:grpSpPr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id="{BEBAAF0C-B60A-4512-80C0-E85C7C7DD554}"/>
                    </a:ext>
                  </a:extLst>
                </p:cNvPr>
                <p:cNvSpPr/>
                <p:nvPr/>
              </p:nvSpPr>
              <p:spPr>
                <a:xfrm>
                  <a:off x="4953318" y="2658428"/>
                  <a:ext cx="211137" cy="209550"/>
                </a:xfrm>
                <a:custGeom>
                  <a:avLst/>
                  <a:gdLst/>
                  <a:ahLst/>
                  <a:cxnLst>
                    <a:cxn ang="0">
                      <a:pos x="2147483647" y="0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0"/>
                    </a:cxn>
                  </a:cxnLst>
                  <a:rect l="0" t="0" r="0" b="0"/>
                  <a:pathLst>
                    <a:path w="129" h="128">
                      <a:moveTo>
                        <a:pt x="62" y="0"/>
                      </a:moveTo>
                      <a:cubicBezTo>
                        <a:pt x="48" y="1"/>
                        <a:pt x="35" y="7"/>
                        <a:pt x="24" y="18"/>
                      </a:cubicBezTo>
                      <a:cubicBezTo>
                        <a:pt x="0" y="42"/>
                        <a:pt x="0" y="80"/>
                        <a:pt x="24" y="104"/>
                      </a:cubicBezTo>
                      <a:cubicBezTo>
                        <a:pt x="48" y="128"/>
                        <a:pt x="87" y="128"/>
                        <a:pt x="111" y="104"/>
                      </a:cubicBezTo>
                      <a:cubicBezTo>
                        <a:pt x="122" y="94"/>
                        <a:pt x="127" y="80"/>
                        <a:pt x="129" y="66"/>
                      </a:cubicBezTo>
                      <a:cubicBezTo>
                        <a:pt x="62" y="66"/>
                        <a:pt x="62" y="66"/>
                        <a:pt x="62" y="6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2">
                  <a:extLst>
                    <a:ext uri="{FF2B5EF4-FFF2-40B4-BE49-F238E27FC236}">
                      <a16:creationId xmlns:a16="http://schemas.microsoft.com/office/drawing/2014/main" id="{7AB2294F-0C5D-4A4F-BDDD-AFB6570210C2}"/>
                    </a:ext>
                  </a:extLst>
                </p:cNvPr>
                <p:cNvSpPr/>
                <p:nvPr/>
              </p:nvSpPr>
              <p:spPr>
                <a:xfrm>
                  <a:off x="5070793" y="2640965"/>
                  <a:ext cx="109537" cy="109538"/>
                </a:xfrm>
                <a:custGeom>
                  <a:avLst/>
                  <a:gdLst/>
                  <a:ahLst/>
                  <a:cxnLst>
                    <a:cxn ang="0">
                      <a:pos x="2147483647" y="2147483647"/>
                    </a:cxn>
                    <a:cxn ang="0">
                      <a:pos x="0" y="2147483647"/>
                    </a:cxn>
                    <a:cxn ang="0">
                      <a:pos x="0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</a:cxnLst>
                  <a:rect l="0" t="0" r="0" b="0"/>
                  <a:pathLst>
                    <a:path w="68" h="68">
                      <a:moveTo>
                        <a:pt x="49" y="20"/>
                      </a:moveTo>
                      <a:cubicBezTo>
                        <a:pt x="35" y="6"/>
                        <a:pt x="18" y="0"/>
                        <a:pt x="0" y="2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66" y="68"/>
                        <a:pt x="66" y="68"/>
                        <a:pt x="66" y="68"/>
                      </a:cubicBezTo>
                      <a:cubicBezTo>
                        <a:pt x="68" y="51"/>
                        <a:pt x="62" y="33"/>
                        <a:pt x="49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7A3FAD-A9F7-4B78-BF74-C697CA59BDE4}"/>
                </a:ext>
              </a:extLst>
            </p:cNvPr>
            <p:cNvSpPr/>
            <p:nvPr/>
          </p:nvSpPr>
          <p:spPr>
            <a:xfrm>
              <a:off x="6910347" y="1786352"/>
              <a:ext cx="3188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骨髓細胞資料集</a:t>
              </a:r>
              <a:endParaRPr lang="en-US" altLang="zh-TW" sz="2000" b="1" dirty="0">
                <a:solidFill>
                  <a:srgbClr val="1B4367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CB65A5C-36D9-406D-B065-123590886C79}"/>
                </a:ext>
              </a:extLst>
            </p:cNvPr>
            <p:cNvSpPr/>
            <p:nvPr/>
          </p:nvSpPr>
          <p:spPr>
            <a:xfrm>
              <a:off x="6910347" y="2180009"/>
              <a:ext cx="36836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醫學影像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共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1011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張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9:1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分配成訓練資料與測試資料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D53C0C-AF86-4ACE-AC6D-877F1B4AFF8B}"/>
              </a:ext>
            </a:extLst>
          </p:cNvPr>
          <p:cNvGrpSpPr/>
          <p:nvPr/>
        </p:nvGrpSpPr>
        <p:grpSpPr>
          <a:xfrm>
            <a:off x="1176447" y="3921603"/>
            <a:ext cx="3150466" cy="1329914"/>
            <a:chOff x="1176447" y="4350228"/>
            <a:chExt cx="3150466" cy="132991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EA17D8-E628-4F9D-917B-EE26D0C28926}"/>
                </a:ext>
              </a:extLst>
            </p:cNvPr>
            <p:cNvSpPr/>
            <p:nvPr/>
          </p:nvSpPr>
          <p:spPr>
            <a:xfrm>
              <a:off x="2075635" y="4350228"/>
              <a:ext cx="18858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MS COCO</a:t>
              </a:r>
            </a:p>
          </p:txBody>
        </p:sp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16BF032F-5446-479D-AFBF-48EE8D1E7771}"/>
                </a:ext>
              </a:extLst>
            </p:cNvPr>
            <p:cNvGrpSpPr/>
            <p:nvPr/>
          </p:nvGrpSpPr>
          <p:grpSpPr>
            <a:xfrm>
              <a:off x="1176447" y="4350479"/>
              <a:ext cx="802969" cy="802969"/>
              <a:chOff x="1201568" y="2978687"/>
              <a:chExt cx="602227" cy="602227"/>
            </a:xfrm>
            <a:solidFill>
              <a:schemeClr val="bg1"/>
            </a:solidFill>
          </p:grpSpPr>
          <p:sp>
            <p:nvSpPr>
              <p:cNvPr id="24" name="泪滴形 39">
                <a:extLst>
                  <a:ext uri="{FF2B5EF4-FFF2-40B4-BE49-F238E27FC236}">
                    <a16:creationId xmlns:a16="http://schemas.microsoft.com/office/drawing/2014/main" id="{A0D7C47B-9BCB-457E-9CBF-A21300B99865}"/>
                  </a:ext>
                </a:extLst>
              </p:cNvPr>
              <p:cNvSpPr/>
              <p:nvPr/>
            </p:nvSpPr>
            <p:spPr>
              <a:xfrm>
                <a:off x="1201568" y="2978687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EFE454D0-FFD8-4CD5-BFCA-1FFE38681988}"/>
                  </a:ext>
                </a:extLst>
              </p:cNvPr>
              <p:cNvSpPr/>
              <p:nvPr/>
            </p:nvSpPr>
            <p:spPr>
              <a:xfrm>
                <a:off x="1311282" y="3111644"/>
                <a:ext cx="382799" cy="33631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134" h="117">
                    <a:moveTo>
                      <a:pt x="134" y="20"/>
                    </a:moveTo>
                    <a:cubicBezTo>
                      <a:pt x="134" y="9"/>
                      <a:pt x="125" y="0"/>
                      <a:pt x="114" y="0"/>
                    </a:cubicBezTo>
                    <a:cubicBezTo>
                      <a:pt x="103" y="0"/>
                      <a:pt x="94" y="9"/>
                      <a:pt x="94" y="20"/>
                    </a:cubicBezTo>
                    <a:cubicBezTo>
                      <a:pt x="94" y="26"/>
                      <a:pt x="96" y="31"/>
                      <a:pt x="100" y="34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5" y="62"/>
                      <a:pt x="23" y="62"/>
                      <a:pt x="21" y="62"/>
                    </a:cubicBezTo>
                    <a:cubicBezTo>
                      <a:pt x="9" y="62"/>
                      <a:pt x="0" y="71"/>
                      <a:pt x="0" y="82"/>
                    </a:cubicBezTo>
                    <a:cubicBezTo>
                      <a:pt x="0" y="93"/>
                      <a:pt x="9" y="102"/>
                      <a:pt x="21" y="102"/>
                    </a:cubicBezTo>
                    <a:cubicBezTo>
                      <a:pt x="32" y="102"/>
                      <a:pt x="41" y="93"/>
                      <a:pt x="41" y="82"/>
                    </a:cubicBezTo>
                    <a:cubicBezTo>
                      <a:pt x="41" y="81"/>
                      <a:pt x="41" y="79"/>
                      <a:pt x="40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8" y="37"/>
                      <a:pt x="134" y="29"/>
                      <a:pt x="134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 sz="2489">
                  <a:cs typeface="+mn-ea"/>
                  <a:sym typeface="+mn-lt"/>
                </a:endParaRPr>
              </a:p>
            </p:txBody>
          </p: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C2B6DCB-EA48-4197-917C-4CCA8921F678}"/>
                </a:ext>
              </a:extLst>
            </p:cNvPr>
            <p:cNvSpPr/>
            <p:nvPr/>
          </p:nvSpPr>
          <p:spPr>
            <a:xfrm>
              <a:off x="2093259" y="4756812"/>
              <a:ext cx="22336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真實場景影像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訓練資料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118k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測試資料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5k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AF32A57-6749-41B5-BC11-29051A09D7E0}"/>
              </a:ext>
            </a:extLst>
          </p:cNvPr>
          <p:cNvGrpSpPr/>
          <p:nvPr/>
        </p:nvGrpSpPr>
        <p:grpSpPr>
          <a:xfrm>
            <a:off x="5957968" y="3921603"/>
            <a:ext cx="4990979" cy="1329914"/>
            <a:chOff x="5957968" y="4350228"/>
            <a:chExt cx="4990979" cy="1329914"/>
          </a:xfrm>
        </p:grpSpPr>
        <p:grpSp>
          <p:nvGrpSpPr>
            <p:cNvPr id="31" name="组合 15">
              <a:extLst>
                <a:ext uri="{FF2B5EF4-FFF2-40B4-BE49-F238E27FC236}">
                  <a16:creationId xmlns:a16="http://schemas.microsoft.com/office/drawing/2014/main" id="{0D818884-F706-43A5-9205-DFE700DF13D8}"/>
                </a:ext>
              </a:extLst>
            </p:cNvPr>
            <p:cNvGrpSpPr/>
            <p:nvPr/>
          </p:nvGrpSpPr>
          <p:grpSpPr>
            <a:xfrm>
              <a:off x="5957968" y="4350479"/>
              <a:ext cx="802969" cy="802969"/>
              <a:chOff x="4440068" y="3016787"/>
              <a:chExt cx="602227" cy="602227"/>
            </a:xfrm>
            <a:solidFill>
              <a:schemeClr val="bg1"/>
            </a:solidFill>
          </p:grpSpPr>
          <p:sp>
            <p:nvSpPr>
              <p:cNvPr id="32" name="泪滴形 52">
                <a:extLst>
                  <a:ext uri="{FF2B5EF4-FFF2-40B4-BE49-F238E27FC236}">
                    <a16:creationId xmlns:a16="http://schemas.microsoft.com/office/drawing/2014/main" id="{E42F662F-7836-4E88-B9BC-46664D7C5723}"/>
                  </a:ext>
                </a:extLst>
              </p:cNvPr>
              <p:cNvSpPr/>
              <p:nvPr/>
            </p:nvSpPr>
            <p:spPr>
              <a:xfrm>
                <a:off x="4440068" y="3016787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33" name="组合 9">
                <a:extLst>
                  <a:ext uri="{FF2B5EF4-FFF2-40B4-BE49-F238E27FC236}">
                    <a16:creationId xmlns:a16="http://schemas.microsoft.com/office/drawing/2014/main" id="{95C835B6-E2E8-4EA0-A365-E6923B47B9F6}"/>
                  </a:ext>
                </a:extLst>
              </p:cNvPr>
              <p:cNvGrpSpPr/>
              <p:nvPr/>
            </p:nvGrpSpPr>
            <p:grpSpPr>
              <a:xfrm>
                <a:off x="4571197" y="3149450"/>
                <a:ext cx="339968" cy="336901"/>
                <a:chOff x="4735830" y="4453890"/>
                <a:chExt cx="176213" cy="174625"/>
              </a:xfrm>
              <a:grpFill/>
            </p:grpSpPr>
            <p:sp>
              <p:nvSpPr>
                <p:cNvPr id="34" name="Oval 42">
                  <a:extLst>
                    <a:ext uri="{FF2B5EF4-FFF2-40B4-BE49-F238E27FC236}">
                      <a16:creationId xmlns:a16="http://schemas.microsoft.com/office/drawing/2014/main" id="{C97D4947-1717-4737-8DFC-A991C89DDD91}"/>
                    </a:ext>
                  </a:extLst>
                </p:cNvPr>
                <p:cNvSpPr/>
                <p:nvPr/>
              </p:nvSpPr>
              <p:spPr>
                <a:xfrm>
                  <a:off x="4735830" y="4472940"/>
                  <a:ext cx="73025" cy="69850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Oval 43">
                  <a:extLst>
                    <a:ext uri="{FF2B5EF4-FFF2-40B4-BE49-F238E27FC236}">
                      <a16:creationId xmlns:a16="http://schemas.microsoft.com/office/drawing/2014/main" id="{6E054BDE-C1A8-4F52-B3DA-E8BB2E171A4D}"/>
                    </a:ext>
                  </a:extLst>
                </p:cNvPr>
                <p:cNvSpPr/>
                <p:nvPr/>
              </p:nvSpPr>
              <p:spPr>
                <a:xfrm>
                  <a:off x="4823143" y="4453890"/>
                  <a:ext cx="88900" cy="88900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val 44">
                  <a:extLst>
                    <a:ext uri="{FF2B5EF4-FFF2-40B4-BE49-F238E27FC236}">
                      <a16:creationId xmlns:a16="http://schemas.microsoft.com/office/drawing/2014/main" id="{9B6A0C45-1606-48F4-8016-584536123B00}"/>
                    </a:ext>
                  </a:extLst>
                </p:cNvPr>
                <p:cNvSpPr/>
                <p:nvPr/>
              </p:nvSpPr>
              <p:spPr>
                <a:xfrm>
                  <a:off x="4735830" y="4557078"/>
                  <a:ext cx="73025" cy="71437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Oval 45">
                  <a:extLst>
                    <a:ext uri="{FF2B5EF4-FFF2-40B4-BE49-F238E27FC236}">
                      <a16:creationId xmlns:a16="http://schemas.microsoft.com/office/drawing/2014/main" id="{FDC0135A-4EC6-4411-B9D9-10732FBC4033}"/>
                    </a:ext>
                  </a:extLst>
                </p:cNvPr>
                <p:cNvSpPr/>
                <p:nvPr/>
              </p:nvSpPr>
              <p:spPr>
                <a:xfrm>
                  <a:off x="4823143" y="4557078"/>
                  <a:ext cx="71437" cy="71437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031C934-A0F8-4B52-9B6E-37163EC27179}"/>
                </a:ext>
              </a:extLst>
            </p:cNvPr>
            <p:cNvSpPr/>
            <p:nvPr/>
          </p:nvSpPr>
          <p:spPr>
            <a:xfrm>
              <a:off x="6910347" y="4350228"/>
              <a:ext cx="23574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大腸鏡資料集</a:t>
              </a:r>
              <a:endParaRPr lang="en-US" altLang="zh-TW" sz="2000" b="1" dirty="0">
                <a:solidFill>
                  <a:srgbClr val="1B4367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B3566D2-A709-4EE7-A0F5-DC1243A8E1A7}"/>
                </a:ext>
              </a:extLst>
            </p:cNvPr>
            <p:cNvSpPr/>
            <p:nvPr/>
          </p:nvSpPr>
          <p:spPr>
            <a:xfrm>
              <a:off x="6910347" y="4756812"/>
              <a:ext cx="40386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醫學影像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共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19765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張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8:2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分配成訓練資料與測試資料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71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評量指標之效能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44FEC39B-D8F9-40DD-B298-4D6558F300F0}"/>
              </a:ext>
            </a:extLst>
          </p:cNvPr>
          <p:cNvGrpSpPr/>
          <p:nvPr/>
        </p:nvGrpSpPr>
        <p:grpSpPr>
          <a:xfrm>
            <a:off x="945849" y="1369003"/>
            <a:ext cx="4019789" cy="1341491"/>
            <a:chOff x="1176446" y="1788103"/>
            <a:chExt cx="4019789" cy="1341491"/>
          </a:xfrm>
        </p:grpSpPr>
        <p:grpSp>
          <p:nvGrpSpPr>
            <p:cNvPr id="50" name="组合 17">
              <a:extLst>
                <a:ext uri="{FF2B5EF4-FFF2-40B4-BE49-F238E27FC236}">
                  <a16:creationId xmlns:a16="http://schemas.microsoft.com/office/drawing/2014/main" id="{E110DECD-BC7B-4196-A47C-5092FF5C4521}"/>
                </a:ext>
              </a:extLst>
            </p:cNvPr>
            <p:cNvGrpSpPr/>
            <p:nvPr/>
          </p:nvGrpSpPr>
          <p:grpSpPr>
            <a:xfrm>
              <a:off x="1176446" y="1788104"/>
              <a:ext cx="802969" cy="802969"/>
              <a:chOff x="1201568" y="1323581"/>
              <a:chExt cx="602227" cy="602227"/>
            </a:xfrm>
            <a:solidFill>
              <a:schemeClr val="bg1"/>
            </a:solidFill>
          </p:grpSpPr>
          <p:sp>
            <p:nvSpPr>
              <p:cNvPr id="53" name="泪滴形 14">
                <a:extLst>
                  <a:ext uri="{FF2B5EF4-FFF2-40B4-BE49-F238E27FC236}">
                    <a16:creationId xmlns:a16="http://schemas.microsoft.com/office/drawing/2014/main" id="{8E7B1460-8644-4108-A9DA-8140D1B4FECD}"/>
                  </a:ext>
                </a:extLst>
              </p:cNvPr>
              <p:cNvSpPr/>
              <p:nvPr/>
            </p:nvSpPr>
            <p:spPr>
              <a:xfrm>
                <a:off x="1201568" y="13235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54" name="组合 8">
                <a:extLst>
                  <a:ext uri="{FF2B5EF4-FFF2-40B4-BE49-F238E27FC236}">
                    <a16:creationId xmlns:a16="http://schemas.microsoft.com/office/drawing/2014/main" id="{E1253CBE-5E74-4AF5-9179-B03CA315D014}"/>
                  </a:ext>
                </a:extLst>
              </p:cNvPr>
              <p:cNvGrpSpPr/>
              <p:nvPr/>
            </p:nvGrpSpPr>
            <p:grpSpPr>
              <a:xfrm>
                <a:off x="1370273" y="1442634"/>
                <a:ext cx="264816" cy="364121"/>
                <a:chOff x="6766243" y="2767965"/>
                <a:chExt cx="139700" cy="192088"/>
              </a:xfrm>
              <a:grpFill/>
            </p:grpSpPr>
            <p:sp>
              <p:nvSpPr>
                <p:cNvPr id="55" name="Rectangle 27">
                  <a:extLst>
                    <a:ext uri="{FF2B5EF4-FFF2-40B4-BE49-F238E27FC236}">
                      <a16:creationId xmlns:a16="http://schemas.microsoft.com/office/drawing/2014/main" id="{8B3F2F4A-8653-477F-9E09-1E55CA37A766}"/>
                    </a:ext>
                  </a:extLst>
                </p:cNvPr>
                <p:cNvSpPr/>
                <p:nvPr/>
              </p:nvSpPr>
              <p:spPr>
                <a:xfrm>
                  <a:off x="6766243" y="2807653"/>
                  <a:ext cx="22225" cy="152400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Rectangle 28">
                  <a:extLst>
                    <a:ext uri="{FF2B5EF4-FFF2-40B4-BE49-F238E27FC236}">
                      <a16:creationId xmlns:a16="http://schemas.microsoft.com/office/drawing/2014/main" id="{E0400759-EBE6-4971-8544-FB7F1DCF0539}"/>
                    </a:ext>
                  </a:extLst>
                </p:cNvPr>
                <p:cNvSpPr/>
                <p:nvPr/>
              </p:nvSpPr>
              <p:spPr>
                <a:xfrm>
                  <a:off x="6807518" y="2783840"/>
                  <a:ext cx="20637" cy="17621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Rectangle 29">
                  <a:extLst>
                    <a:ext uri="{FF2B5EF4-FFF2-40B4-BE49-F238E27FC236}">
                      <a16:creationId xmlns:a16="http://schemas.microsoft.com/office/drawing/2014/main" id="{0FA133AC-E27E-4599-891B-4DFBF0C864AA}"/>
                    </a:ext>
                  </a:extLst>
                </p:cNvPr>
                <p:cNvSpPr/>
                <p:nvPr/>
              </p:nvSpPr>
              <p:spPr>
                <a:xfrm>
                  <a:off x="6844030" y="2767965"/>
                  <a:ext cx="22225" cy="192088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Rectangle 30">
                  <a:extLst>
                    <a:ext uri="{FF2B5EF4-FFF2-40B4-BE49-F238E27FC236}">
                      <a16:creationId xmlns:a16="http://schemas.microsoft.com/office/drawing/2014/main" id="{8584C4CD-71D6-4448-AE70-4577A4B6077E}"/>
                    </a:ext>
                  </a:extLst>
                </p:cNvPr>
                <p:cNvSpPr/>
                <p:nvPr/>
              </p:nvSpPr>
              <p:spPr>
                <a:xfrm>
                  <a:off x="6882130" y="2866390"/>
                  <a:ext cx="23813" cy="9366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95D5EC3-60DC-472B-B00B-92F6C4F18842}"/>
                </a:ext>
              </a:extLst>
            </p:cNvPr>
            <p:cNvSpPr/>
            <p:nvPr/>
          </p:nvSpPr>
          <p:spPr>
            <a:xfrm>
              <a:off x="2093259" y="2206264"/>
              <a:ext cx="31029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代表模型的偵測準確度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VOC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MS COCO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的計算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Pascal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方式不同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7B587D1-90CA-4A49-98E7-098AED2B98E1}"/>
                </a:ext>
              </a:extLst>
            </p:cNvPr>
            <p:cNvSpPr/>
            <p:nvPr/>
          </p:nvSpPr>
          <p:spPr>
            <a:xfrm>
              <a:off x="2093259" y="1788103"/>
              <a:ext cx="3010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Average Precision (AP)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0B92C6B-9765-4A7F-9C2A-D668104D02B8}"/>
              </a:ext>
            </a:extLst>
          </p:cNvPr>
          <p:cNvGrpSpPr/>
          <p:nvPr/>
        </p:nvGrpSpPr>
        <p:grpSpPr>
          <a:xfrm>
            <a:off x="945849" y="3133725"/>
            <a:ext cx="3895962" cy="1052915"/>
            <a:chOff x="1176447" y="4350228"/>
            <a:chExt cx="3895962" cy="105291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F19F49B-2C82-4BE5-8538-576774A8E388}"/>
                </a:ext>
              </a:extLst>
            </p:cNvPr>
            <p:cNvSpPr/>
            <p:nvPr/>
          </p:nvSpPr>
          <p:spPr>
            <a:xfrm>
              <a:off x="2075635" y="4350228"/>
              <a:ext cx="27205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Average Recall (AR)</a:t>
              </a:r>
            </a:p>
          </p:txBody>
        </p:sp>
        <p:grpSp>
          <p:nvGrpSpPr>
            <p:cNvPr id="61" name="组合 18">
              <a:extLst>
                <a:ext uri="{FF2B5EF4-FFF2-40B4-BE49-F238E27FC236}">
                  <a16:creationId xmlns:a16="http://schemas.microsoft.com/office/drawing/2014/main" id="{73ED7DBE-ACAE-4324-9BA3-17F5428A1289}"/>
                </a:ext>
              </a:extLst>
            </p:cNvPr>
            <p:cNvGrpSpPr/>
            <p:nvPr/>
          </p:nvGrpSpPr>
          <p:grpSpPr>
            <a:xfrm>
              <a:off x="1176447" y="4350479"/>
              <a:ext cx="802969" cy="802969"/>
              <a:chOff x="1201568" y="2978687"/>
              <a:chExt cx="602227" cy="602227"/>
            </a:xfrm>
            <a:solidFill>
              <a:schemeClr val="bg1"/>
            </a:solidFill>
          </p:grpSpPr>
          <p:sp>
            <p:nvSpPr>
              <p:cNvPr id="63" name="泪滴形 39">
                <a:extLst>
                  <a:ext uri="{FF2B5EF4-FFF2-40B4-BE49-F238E27FC236}">
                    <a16:creationId xmlns:a16="http://schemas.microsoft.com/office/drawing/2014/main" id="{B94ED9D0-0F81-443C-9CDD-76A6F6C8ABB3}"/>
                  </a:ext>
                </a:extLst>
              </p:cNvPr>
              <p:cNvSpPr/>
              <p:nvPr/>
            </p:nvSpPr>
            <p:spPr>
              <a:xfrm>
                <a:off x="1201568" y="2978687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A54EF9C9-49B8-4A0F-8728-B59BFFB0C782}"/>
                  </a:ext>
                </a:extLst>
              </p:cNvPr>
              <p:cNvSpPr/>
              <p:nvPr/>
            </p:nvSpPr>
            <p:spPr>
              <a:xfrm>
                <a:off x="1311282" y="3111644"/>
                <a:ext cx="382799" cy="33631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134" h="117">
                    <a:moveTo>
                      <a:pt x="134" y="20"/>
                    </a:moveTo>
                    <a:cubicBezTo>
                      <a:pt x="134" y="9"/>
                      <a:pt x="125" y="0"/>
                      <a:pt x="114" y="0"/>
                    </a:cubicBezTo>
                    <a:cubicBezTo>
                      <a:pt x="103" y="0"/>
                      <a:pt x="94" y="9"/>
                      <a:pt x="94" y="20"/>
                    </a:cubicBezTo>
                    <a:cubicBezTo>
                      <a:pt x="94" y="26"/>
                      <a:pt x="96" y="31"/>
                      <a:pt x="100" y="34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5" y="62"/>
                      <a:pt x="23" y="62"/>
                      <a:pt x="21" y="62"/>
                    </a:cubicBezTo>
                    <a:cubicBezTo>
                      <a:pt x="9" y="62"/>
                      <a:pt x="0" y="71"/>
                      <a:pt x="0" y="82"/>
                    </a:cubicBezTo>
                    <a:cubicBezTo>
                      <a:pt x="0" y="93"/>
                      <a:pt x="9" y="102"/>
                      <a:pt x="21" y="102"/>
                    </a:cubicBezTo>
                    <a:cubicBezTo>
                      <a:pt x="32" y="102"/>
                      <a:pt x="41" y="93"/>
                      <a:pt x="41" y="82"/>
                    </a:cubicBezTo>
                    <a:cubicBezTo>
                      <a:pt x="41" y="81"/>
                      <a:pt x="41" y="79"/>
                      <a:pt x="40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8" y="37"/>
                      <a:pt x="134" y="29"/>
                      <a:pt x="134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 sz="2489">
                  <a:cs typeface="+mn-ea"/>
                  <a:sym typeface="+mn-lt"/>
                </a:endParaRPr>
              </a:p>
            </p:txBody>
          </p:sp>
        </p:grp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6735BF5-D4D4-4116-A0D2-843F26A10B57}"/>
                </a:ext>
              </a:extLst>
            </p:cNvPr>
            <p:cNvSpPr/>
            <p:nvPr/>
          </p:nvSpPr>
          <p:spPr>
            <a:xfrm>
              <a:off x="2093258" y="4756812"/>
              <a:ext cx="29791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代表模型的偵測召回率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Pascal VOC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不計算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2309FD1-8F46-414B-9903-6BB2EE35D862}"/>
              </a:ext>
            </a:extLst>
          </p:cNvPr>
          <p:cNvGrpSpPr/>
          <p:nvPr/>
        </p:nvGrpSpPr>
        <p:grpSpPr>
          <a:xfrm>
            <a:off x="6096000" y="1369003"/>
            <a:ext cx="3723712" cy="1263753"/>
            <a:chOff x="6096000" y="1663084"/>
            <a:chExt cx="3723712" cy="126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69DED8A-1C74-4A69-B507-9EBBE0F22E59}"/>
                    </a:ext>
                  </a:extLst>
                </p:cNvPr>
                <p:cNvSpPr/>
                <p:nvPr/>
              </p:nvSpPr>
              <p:spPr>
                <a:xfrm>
                  <a:off x="6096000" y="2082439"/>
                  <a:ext cx="3723712" cy="8443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0,0.1,0.2,…,1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𝑖𝑛𝑡𝑒𝑟𝑝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a14:m>
                  <a:endParaRPr lang="en-US" altLang="zh-TW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69DED8A-1C74-4A69-B507-9EBBE0F22E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082439"/>
                  <a:ext cx="3723712" cy="844398"/>
                </a:xfrm>
                <a:prstGeom prst="rect">
                  <a:avLst/>
                </a:prstGeom>
                <a:blipFill>
                  <a:blip r:embed="rId3"/>
                  <a:stretch>
                    <a:fillRect l="-982" t="-45324" b="-316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9B49AA8-BB4C-4199-AC56-D09F30BEA904}"/>
                </a:ext>
              </a:extLst>
            </p:cNvPr>
            <p:cNvSpPr/>
            <p:nvPr/>
          </p:nvSpPr>
          <p:spPr>
            <a:xfrm>
              <a:off x="6096000" y="1663084"/>
              <a:ext cx="3419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Pascal VOC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與大腸鏡資料集</a:t>
              </a: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2A4A9548-EE73-4C5C-802C-B3F9B0DDAE52}"/>
              </a:ext>
            </a:extLst>
          </p:cNvPr>
          <p:cNvGrpSpPr/>
          <p:nvPr/>
        </p:nvGrpSpPr>
        <p:grpSpPr>
          <a:xfrm>
            <a:off x="6096000" y="3134919"/>
            <a:ext cx="5274310" cy="3038506"/>
            <a:chOff x="6163945" y="3531054"/>
            <a:chExt cx="5274310" cy="3038506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C59B46B-288C-475E-9AAF-49D6494B0E66}"/>
                </a:ext>
              </a:extLst>
            </p:cNvPr>
            <p:cNvSpPr/>
            <p:nvPr/>
          </p:nvSpPr>
          <p:spPr>
            <a:xfrm>
              <a:off x="6163945" y="3531054"/>
              <a:ext cx="34612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MS COCO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與骨髓細胞資料集</a:t>
              </a: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05ACAF88-BB82-41F1-A5EB-C2AE40E5FE2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163945" y="4030830"/>
              <a:ext cx="5274310" cy="253873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937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評量指標之效率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44FEC39B-D8F9-40DD-B298-4D6558F300F0}"/>
              </a:ext>
            </a:extLst>
          </p:cNvPr>
          <p:cNvGrpSpPr/>
          <p:nvPr/>
        </p:nvGrpSpPr>
        <p:grpSpPr>
          <a:xfrm>
            <a:off x="945849" y="1369003"/>
            <a:ext cx="4254801" cy="1354217"/>
            <a:chOff x="1176446" y="1788103"/>
            <a:chExt cx="4254801" cy="1354217"/>
          </a:xfrm>
        </p:grpSpPr>
        <p:grpSp>
          <p:nvGrpSpPr>
            <p:cNvPr id="50" name="组合 17">
              <a:extLst>
                <a:ext uri="{FF2B5EF4-FFF2-40B4-BE49-F238E27FC236}">
                  <a16:creationId xmlns:a16="http://schemas.microsoft.com/office/drawing/2014/main" id="{E110DECD-BC7B-4196-A47C-5092FF5C4521}"/>
                </a:ext>
              </a:extLst>
            </p:cNvPr>
            <p:cNvGrpSpPr/>
            <p:nvPr/>
          </p:nvGrpSpPr>
          <p:grpSpPr>
            <a:xfrm>
              <a:off x="1176446" y="1788104"/>
              <a:ext cx="802969" cy="802969"/>
              <a:chOff x="1201568" y="1323581"/>
              <a:chExt cx="602227" cy="602227"/>
            </a:xfrm>
            <a:solidFill>
              <a:schemeClr val="bg1"/>
            </a:solidFill>
          </p:grpSpPr>
          <p:sp>
            <p:nvSpPr>
              <p:cNvPr id="53" name="泪滴形 14">
                <a:extLst>
                  <a:ext uri="{FF2B5EF4-FFF2-40B4-BE49-F238E27FC236}">
                    <a16:creationId xmlns:a16="http://schemas.microsoft.com/office/drawing/2014/main" id="{8E7B1460-8644-4108-A9DA-8140D1B4FECD}"/>
                  </a:ext>
                </a:extLst>
              </p:cNvPr>
              <p:cNvSpPr/>
              <p:nvPr/>
            </p:nvSpPr>
            <p:spPr>
              <a:xfrm>
                <a:off x="1201568" y="13235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54" name="组合 8">
                <a:extLst>
                  <a:ext uri="{FF2B5EF4-FFF2-40B4-BE49-F238E27FC236}">
                    <a16:creationId xmlns:a16="http://schemas.microsoft.com/office/drawing/2014/main" id="{E1253CBE-5E74-4AF5-9179-B03CA315D014}"/>
                  </a:ext>
                </a:extLst>
              </p:cNvPr>
              <p:cNvGrpSpPr/>
              <p:nvPr/>
            </p:nvGrpSpPr>
            <p:grpSpPr>
              <a:xfrm>
                <a:off x="1370273" y="1442634"/>
                <a:ext cx="264816" cy="364121"/>
                <a:chOff x="6766243" y="2767965"/>
                <a:chExt cx="139700" cy="192088"/>
              </a:xfrm>
              <a:grpFill/>
            </p:grpSpPr>
            <p:sp>
              <p:nvSpPr>
                <p:cNvPr id="55" name="Rectangle 27">
                  <a:extLst>
                    <a:ext uri="{FF2B5EF4-FFF2-40B4-BE49-F238E27FC236}">
                      <a16:creationId xmlns:a16="http://schemas.microsoft.com/office/drawing/2014/main" id="{8B3F2F4A-8653-477F-9E09-1E55CA37A766}"/>
                    </a:ext>
                  </a:extLst>
                </p:cNvPr>
                <p:cNvSpPr/>
                <p:nvPr/>
              </p:nvSpPr>
              <p:spPr>
                <a:xfrm>
                  <a:off x="6766243" y="2807653"/>
                  <a:ext cx="22225" cy="152400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Rectangle 28">
                  <a:extLst>
                    <a:ext uri="{FF2B5EF4-FFF2-40B4-BE49-F238E27FC236}">
                      <a16:creationId xmlns:a16="http://schemas.microsoft.com/office/drawing/2014/main" id="{E0400759-EBE6-4971-8544-FB7F1DCF0539}"/>
                    </a:ext>
                  </a:extLst>
                </p:cNvPr>
                <p:cNvSpPr/>
                <p:nvPr/>
              </p:nvSpPr>
              <p:spPr>
                <a:xfrm>
                  <a:off x="6807518" y="2783840"/>
                  <a:ext cx="20637" cy="17621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Rectangle 29">
                  <a:extLst>
                    <a:ext uri="{FF2B5EF4-FFF2-40B4-BE49-F238E27FC236}">
                      <a16:creationId xmlns:a16="http://schemas.microsoft.com/office/drawing/2014/main" id="{0FA133AC-E27E-4599-891B-4DFBF0C864AA}"/>
                    </a:ext>
                  </a:extLst>
                </p:cNvPr>
                <p:cNvSpPr/>
                <p:nvPr/>
              </p:nvSpPr>
              <p:spPr>
                <a:xfrm>
                  <a:off x="6844030" y="2767965"/>
                  <a:ext cx="22225" cy="192088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Rectangle 30">
                  <a:extLst>
                    <a:ext uri="{FF2B5EF4-FFF2-40B4-BE49-F238E27FC236}">
                      <a16:creationId xmlns:a16="http://schemas.microsoft.com/office/drawing/2014/main" id="{8584C4CD-71D6-4448-AE70-4577A4B6077E}"/>
                    </a:ext>
                  </a:extLst>
                </p:cNvPr>
                <p:cNvSpPr/>
                <p:nvPr/>
              </p:nvSpPr>
              <p:spPr>
                <a:xfrm>
                  <a:off x="6882130" y="2866390"/>
                  <a:ext cx="23813" cy="9366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95D5EC3-60DC-472B-B00B-92F6C4F18842}"/>
                </a:ext>
              </a:extLst>
            </p:cNvPr>
            <p:cNvSpPr/>
            <p:nvPr/>
          </p:nvSpPr>
          <p:spPr>
            <a:xfrm>
              <a:off x="2093257" y="2495989"/>
              <a:ext cx="33379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平均一張圖搜索了幾次</a:t>
              </a:r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越少代表花費的時間越少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7B587D1-90CA-4A49-98E7-098AED2B98E1}"/>
                </a:ext>
              </a:extLst>
            </p:cNvPr>
            <p:cNvSpPr/>
            <p:nvPr/>
          </p:nvSpPr>
          <p:spPr>
            <a:xfrm>
              <a:off x="2093259" y="1788103"/>
              <a:ext cx="243207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sz="2000" b="1" dirty="0">
                  <a:solidFill>
                    <a:srgbClr val="1B4367"/>
                  </a:solidFill>
                </a:rPr>
                <a:t>平均搜尋次數</a:t>
              </a:r>
              <a:endParaRPr lang="en-US" altLang="zh-TW" sz="2000" b="1" dirty="0">
                <a:solidFill>
                  <a:srgbClr val="1B4367"/>
                </a:solidFill>
              </a:endParaRPr>
            </a:p>
            <a:p>
              <a:r>
                <a:rPr lang="en-US" altLang="zh-TW" sz="2000" b="1" dirty="0">
                  <a:solidFill>
                    <a:srgbClr val="1B4367"/>
                  </a:solidFill>
                </a:rPr>
                <a:t>(avg. # of glimpse)</a:t>
              </a:r>
              <a:endParaRPr lang="en-US" altLang="zh-TW" sz="2400" b="1" dirty="0">
                <a:solidFill>
                  <a:srgbClr val="1B4367"/>
                </a:solidFill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0B92C6B-9765-4A7F-9C2A-D668104D02B8}"/>
              </a:ext>
            </a:extLst>
          </p:cNvPr>
          <p:cNvGrpSpPr/>
          <p:nvPr/>
        </p:nvGrpSpPr>
        <p:grpSpPr>
          <a:xfrm>
            <a:off x="945849" y="3770784"/>
            <a:ext cx="5150150" cy="1631216"/>
            <a:chOff x="1176447" y="4350228"/>
            <a:chExt cx="5150150" cy="1631216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F19F49B-2C82-4BE5-8538-576774A8E388}"/>
                </a:ext>
              </a:extLst>
            </p:cNvPr>
            <p:cNvSpPr/>
            <p:nvPr/>
          </p:nvSpPr>
          <p:spPr>
            <a:xfrm>
              <a:off x="2075634" y="4350228"/>
              <a:ext cx="42509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000" b="1" dirty="0">
                  <a:solidFill>
                    <a:srgbClr val="1B4367"/>
                  </a:solidFill>
                </a:rPr>
                <a:t>平均搜尋面積</a:t>
              </a:r>
              <a:endParaRPr lang="en-US" altLang="zh-TW" sz="2000" b="1" dirty="0">
                <a:solidFill>
                  <a:srgbClr val="1B4367"/>
                </a:solidFill>
              </a:endParaRPr>
            </a:p>
            <a:p>
              <a:r>
                <a:rPr lang="en-US" altLang="zh-TW" sz="2000" b="1" dirty="0">
                  <a:solidFill>
                    <a:srgbClr val="1B4367"/>
                  </a:solidFill>
                </a:rPr>
                <a:t>(avg. glimpsed region)</a:t>
              </a:r>
              <a:endParaRPr lang="en-US" altLang="zh-TW" sz="2400" b="1" dirty="0">
                <a:solidFill>
                  <a:srgbClr val="1B4367"/>
                </a:solidFill>
              </a:endParaRPr>
            </a:p>
          </p:txBody>
        </p:sp>
        <p:grpSp>
          <p:nvGrpSpPr>
            <p:cNvPr id="61" name="组合 18">
              <a:extLst>
                <a:ext uri="{FF2B5EF4-FFF2-40B4-BE49-F238E27FC236}">
                  <a16:creationId xmlns:a16="http://schemas.microsoft.com/office/drawing/2014/main" id="{73ED7DBE-ACAE-4324-9BA3-17F5428A1289}"/>
                </a:ext>
              </a:extLst>
            </p:cNvPr>
            <p:cNvGrpSpPr/>
            <p:nvPr/>
          </p:nvGrpSpPr>
          <p:grpSpPr>
            <a:xfrm>
              <a:off x="1176447" y="4350479"/>
              <a:ext cx="802969" cy="802969"/>
              <a:chOff x="1201568" y="2978687"/>
              <a:chExt cx="602227" cy="602227"/>
            </a:xfrm>
            <a:solidFill>
              <a:schemeClr val="bg1"/>
            </a:solidFill>
          </p:grpSpPr>
          <p:sp>
            <p:nvSpPr>
              <p:cNvPr id="63" name="泪滴形 39">
                <a:extLst>
                  <a:ext uri="{FF2B5EF4-FFF2-40B4-BE49-F238E27FC236}">
                    <a16:creationId xmlns:a16="http://schemas.microsoft.com/office/drawing/2014/main" id="{B94ED9D0-0F81-443C-9CDD-76A6F6C8ABB3}"/>
                  </a:ext>
                </a:extLst>
              </p:cNvPr>
              <p:cNvSpPr/>
              <p:nvPr/>
            </p:nvSpPr>
            <p:spPr>
              <a:xfrm>
                <a:off x="1201568" y="2978687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A54EF9C9-49B8-4A0F-8728-B59BFFB0C782}"/>
                  </a:ext>
                </a:extLst>
              </p:cNvPr>
              <p:cNvSpPr/>
              <p:nvPr/>
            </p:nvSpPr>
            <p:spPr>
              <a:xfrm>
                <a:off x="1311282" y="3111644"/>
                <a:ext cx="382799" cy="33631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134" h="117">
                    <a:moveTo>
                      <a:pt x="134" y="20"/>
                    </a:moveTo>
                    <a:cubicBezTo>
                      <a:pt x="134" y="9"/>
                      <a:pt x="125" y="0"/>
                      <a:pt x="114" y="0"/>
                    </a:cubicBezTo>
                    <a:cubicBezTo>
                      <a:pt x="103" y="0"/>
                      <a:pt x="94" y="9"/>
                      <a:pt x="94" y="20"/>
                    </a:cubicBezTo>
                    <a:cubicBezTo>
                      <a:pt x="94" y="26"/>
                      <a:pt x="96" y="31"/>
                      <a:pt x="100" y="34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5" y="62"/>
                      <a:pt x="23" y="62"/>
                      <a:pt x="21" y="62"/>
                    </a:cubicBezTo>
                    <a:cubicBezTo>
                      <a:pt x="9" y="62"/>
                      <a:pt x="0" y="71"/>
                      <a:pt x="0" y="82"/>
                    </a:cubicBezTo>
                    <a:cubicBezTo>
                      <a:pt x="0" y="93"/>
                      <a:pt x="9" y="102"/>
                      <a:pt x="21" y="102"/>
                    </a:cubicBezTo>
                    <a:cubicBezTo>
                      <a:pt x="32" y="102"/>
                      <a:pt x="41" y="93"/>
                      <a:pt x="41" y="82"/>
                    </a:cubicBezTo>
                    <a:cubicBezTo>
                      <a:pt x="41" y="81"/>
                      <a:pt x="41" y="79"/>
                      <a:pt x="40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8" y="37"/>
                      <a:pt x="134" y="29"/>
                      <a:pt x="134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 sz="2489">
                  <a:cs typeface="+mn-ea"/>
                  <a:sym typeface="+mn-lt"/>
                </a:endParaRPr>
              </a:p>
            </p:txBody>
          </p:sp>
        </p:grp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6735BF5-D4D4-4116-A0D2-843F26A10B57}"/>
                </a:ext>
              </a:extLst>
            </p:cNvPr>
            <p:cNvSpPr/>
            <p:nvPr/>
          </p:nvSpPr>
          <p:spPr>
            <a:xfrm>
              <a:off x="2093258" y="5058114"/>
              <a:ext cx="333799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平均在一張圖片搜尋的面積占整張圖的比例</a:t>
              </a:r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越小代表關注區域較集中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8464725-A713-4EB2-AB0D-961C83DBD98B}"/>
              </a:ext>
            </a:extLst>
          </p:cNvPr>
          <p:cNvGrpSpPr/>
          <p:nvPr/>
        </p:nvGrpSpPr>
        <p:grpSpPr>
          <a:xfrm>
            <a:off x="6012480" y="3770784"/>
            <a:ext cx="4719688" cy="1363890"/>
            <a:chOff x="5974379" y="1786352"/>
            <a:chExt cx="4719688" cy="1363890"/>
          </a:xfrm>
        </p:grpSpPr>
        <p:grpSp>
          <p:nvGrpSpPr>
            <p:cNvPr id="27" name="组合 16">
              <a:extLst>
                <a:ext uri="{FF2B5EF4-FFF2-40B4-BE49-F238E27FC236}">
                  <a16:creationId xmlns:a16="http://schemas.microsoft.com/office/drawing/2014/main" id="{8E5A2727-B698-4F25-ACAE-9A181CE3F425}"/>
                </a:ext>
              </a:extLst>
            </p:cNvPr>
            <p:cNvGrpSpPr/>
            <p:nvPr/>
          </p:nvGrpSpPr>
          <p:grpSpPr>
            <a:xfrm>
              <a:off x="5974379" y="1794121"/>
              <a:ext cx="802969" cy="802969"/>
              <a:chOff x="4440068" y="1361681"/>
              <a:chExt cx="602227" cy="602227"/>
            </a:xfrm>
            <a:solidFill>
              <a:schemeClr val="bg1"/>
            </a:solidFill>
          </p:grpSpPr>
          <p:sp>
            <p:nvSpPr>
              <p:cNvPr id="30" name="泪滴形 51">
                <a:extLst>
                  <a:ext uri="{FF2B5EF4-FFF2-40B4-BE49-F238E27FC236}">
                    <a16:creationId xmlns:a16="http://schemas.microsoft.com/office/drawing/2014/main" id="{C9356118-1921-4400-B946-2C541A316FF8}"/>
                  </a:ext>
                </a:extLst>
              </p:cNvPr>
              <p:cNvSpPr/>
              <p:nvPr/>
            </p:nvSpPr>
            <p:spPr>
              <a:xfrm>
                <a:off x="4440068" y="13616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31" name="组合 3">
                <a:extLst>
                  <a:ext uri="{FF2B5EF4-FFF2-40B4-BE49-F238E27FC236}">
                    <a16:creationId xmlns:a16="http://schemas.microsoft.com/office/drawing/2014/main" id="{4AF32DAF-F88E-4BAC-BC40-8E1B6CB970CC}"/>
                  </a:ext>
                </a:extLst>
              </p:cNvPr>
              <p:cNvGrpSpPr/>
              <p:nvPr/>
            </p:nvGrpSpPr>
            <p:grpSpPr>
              <a:xfrm>
                <a:off x="4565190" y="1486803"/>
                <a:ext cx="351983" cy="351983"/>
                <a:chOff x="4953318" y="2640965"/>
                <a:chExt cx="227012" cy="227013"/>
              </a:xfrm>
              <a:grpFill/>
            </p:grpSpPr>
            <p:sp>
              <p:nvSpPr>
                <p:cNvPr id="32" name="Freeform 21">
                  <a:extLst>
                    <a:ext uri="{FF2B5EF4-FFF2-40B4-BE49-F238E27FC236}">
                      <a16:creationId xmlns:a16="http://schemas.microsoft.com/office/drawing/2014/main" id="{9E8B34BE-773C-4308-AB4F-ADADC478CC67}"/>
                    </a:ext>
                  </a:extLst>
                </p:cNvPr>
                <p:cNvSpPr/>
                <p:nvPr/>
              </p:nvSpPr>
              <p:spPr>
                <a:xfrm>
                  <a:off x="4953318" y="2658428"/>
                  <a:ext cx="211137" cy="209550"/>
                </a:xfrm>
                <a:custGeom>
                  <a:avLst/>
                  <a:gdLst/>
                  <a:ahLst/>
                  <a:cxnLst>
                    <a:cxn ang="0">
                      <a:pos x="2147483647" y="0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0"/>
                    </a:cxn>
                  </a:cxnLst>
                  <a:rect l="0" t="0" r="0" b="0"/>
                  <a:pathLst>
                    <a:path w="129" h="128">
                      <a:moveTo>
                        <a:pt x="62" y="0"/>
                      </a:moveTo>
                      <a:cubicBezTo>
                        <a:pt x="48" y="1"/>
                        <a:pt x="35" y="7"/>
                        <a:pt x="24" y="18"/>
                      </a:cubicBezTo>
                      <a:cubicBezTo>
                        <a:pt x="0" y="42"/>
                        <a:pt x="0" y="80"/>
                        <a:pt x="24" y="104"/>
                      </a:cubicBezTo>
                      <a:cubicBezTo>
                        <a:pt x="48" y="128"/>
                        <a:pt x="87" y="128"/>
                        <a:pt x="111" y="104"/>
                      </a:cubicBezTo>
                      <a:cubicBezTo>
                        <a:pt x="122" y="94"/>
                        <a:pt x="127" y="80"/>
                        <a:pt x="129" y="66"/>
                      </a:cubicBezTo>
                      <a:cubicBezTo>
                        <a:pt x="62" y="66"/>
                        <a:pt x="62" y="66"/>
                        <a:pt x="62" y="6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2">
                  <a:extLst>
                    <a:ext uri="{FF2B5EF4-FFF2-40B4-BE49-F238E27FC236}">
                      <a16:creationId xmlns:a16="http://schemas.microsoft.com/office/drawing/2014/main" id="{E4B2CD51-2875-4D51-BDB8-1611323F7CB4}"/>
                    </a:ext>
                  </a:extLst>
                </p:cNvPr>
                <p:cNvSpPr/>
                <p:nvPr/>
              </p:nvSpPr>
              <p:spPr>
                <a:xfrm>
                  <a:off x="5070793" y="2640965"/>
                  <a:ext cx="109537" cy="109538"/>
                </a:xfrm>
                <a:custGeom>
                  <a:avLst/>
                  <a:gdLst/>
                  <a:ahLst/>
                  <a:cxnLst>
                    <a:cxn ang="0">
                      <a:pos x="2147483647" y="2147483647"/>
                    </a:cxn>
                    <a:cxn ang="0">
                      <a:pos x="0" y="2147483647"/>
                    </a:cxn>
                    <a:cxn ang="0">
                      <a:pos x="0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</a:cxnLst>
                  <a:rect l="0" t="0" r="0" b="0"/>
                  <a:pathLst>
                    <a:path w="68" h="68">
                      <a:moveTo>
                        <a:pt x="49" y="20"/>
                      </a:moveTo>
                      <a:cubicBezTo>
                        <a:pt x="35" y="6"/>
                        <a:pt x="18" y="0"/>
                        <a:pt x="0" y="2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66" y="68"/>
                        <a:pt x="66" y="68"/>
                        <a:pt x="66" y="68"/>
                      </a:cubicBezTo>
                      <a:cubicBezTo>
                        <a:pt x="68" y="51"/>
                        <a:pt x="62" y="33"/>
                        <a:pt x="49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489">
                    <a:cs typeface="+mn-ea"/>
                    <a:sym typeface="+mn-lt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6401366-4BEC-4963-BCBB-1F1352CC4560}"/>
                    </a:ext>
                  </a:extLst>
                </p:cNvPr>
                <p:cNvSpPr/>
                <p:nvPr/>
              </p:nvSpPr>
              <p:spPr>
                <a:xfrm>
                  <a:off x="6910347" y="1786352"/>
                  <a:ext cx="31883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000" b="1" dirty="0">
                      <a:solidFill>
                        <a:srgbClr val="1B4367"/>
                      </a:solidFill>
                    </a:rPr>
                    <a:t>AP</a:t>
                  </a:r>
                  <a:r>
                    <a:rPr lang="zh-TW" altLang="zh-TW" sz="2000" b="1" dirty="0">
                      <a:solidFill>
                        <a:srgbClr val="1B4367"/>
                      </a:solidFill>
                    </a:rPr>
                    <a:t>密度</a:t>
                  </a:r>
                  <a:r>
                    <a:rPr lang="en-US" altLang="zh-TW" sz="2000" b="1" dirty="0">
                      <a:solidFill>
                        <a:srgbClr val="1B4367"/>
                      </a:solidFill>
                    </a:rPr>
                    <a:t>(AP density, </a:t>
                  </a:r>
                  <a:r>
                    <a:rPr lang="en-US" altLang="zh-TW" sz="2000" b="1" i="1" dirty="0">
                      <a:solidFill>
                        <a:srgbClr val="1B4367"/>
                      </a:solidFill>
                    </a:rPr>
                    <a:t>AP</a:t>
                  </a:r>
                  <a14:m>
                    <m:oMath xmlns:m="http://schemas.openxmlformats.org/officeDocument/2006/math">
                      <m:r>
                        <a:rPr lang="en-US" altLang="zh-TW" sz="2000" b="1" i="1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</m:oMath>
                  </a14:m>
                  <a:r>
                    <a:rPr lang="en-US" altLang="zh-TW" sz="2000" b="1" dirty="0">
                      <a:solidFill>
                        <a:srgbClr val="1B4367"/>
                      </a:solidFill>
                    </a:rPr>
                    <a:t>)</a:t>
                  </a:r>
                  <a:endParaRPr lang="en-US" altLang="zh-TW" sz="2400" b="1" dirty="0">
                    <a:solidFill>
                      <a:srgbClr val="1B4367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6401366-4BEC-4963-BCBB-1F1352CC45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347" y="1786352"/>
                  <a:ext cx="3188394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2103" t="-9231" r="-956" b="-2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78BD16A-1A7A-44D1-9A30-515CE500EF00}"/>
                    </a:ext>
                  </a:extLst>
                </p:cNvPr>
                <p:cNvSpPr/>
                <p:nvPr/>
              </p:nvSpPr>
              <p:spPr>
                <a:xfrm>
                  <a:off x="6910346" y="2151571"/>
                  <a:ext cx="3783721" cy="9986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m:t>AP</m:t>
                      </m:r>
                      <m:r>
                        <a:rPr lang="en-US" altLang="zh-TW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TW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altLang="zh-TW" b="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𝑔𝑙𝑖𝑚𝑝𝑠𝑒𝑑</m:t>
                          </m:r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𝑟𝑒𝑔𝑖𝑜𝑛</m:t>
                          </m:r>
                        </m:den>
                      </m:f>
                    </m:oMath>
                  </a14:m>
                  <a:endParaRPr lang="en-US" altLang="zh-TW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zh-TW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單位搜索面積對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r>
                    <a:rPr lang="zh-TW" altLang="zh-TW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的貢獻</a:t>
                  </a:r>
                  <a:endPara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zh-TW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越高表示越能看到重點區域</a:t>
                  </a:r>
                  <a:endPara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78BD16A-1A7A-44D1-9A30-515CE500EF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346" y="2151571"/>
                  <a:ext cx="3783721" cy="998671"/>
                </a:xfrm>
                <a:prstGeom prst="rect">
                  <a:avLst/>
                </a:prstGeom>
                <a:blipFill>
                  <a:blip r:embed="rId4"/>
                  <a:stretch>
                    <a:fillRect l="-1127" t="-55488" b="-286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688A54E-3FF6-4DA8-A1E8-5120D9E833D2}"/>
              </a:ext>
            </a:extLst>
          </p:cNvPr>
          <p:cNvGrpSpPr/>
          <p:nvPr/>
        </p:nvGrpSpPr>
        <p:grpSpPr>
          <a:xfrm>
            <a:off x="6012480" y="1364421"/>
            <a:ext cx="4642687" cy="1707070"/>
            <a:chOff x="5957968" y="4350228"/>
            <a:chExt cx="4642687" cy="1707070"/>
          </a:xfrm>
        </p:grpSpPr>
        <p:grpSp>
          <p:nvGrpSpPr>
            <p:cNvPr id="35" name="组合 15">
              <a:extLst>
                <a:ext uri="{FF2B5EF4-FFF2-40B4-BE49-F238E27FC236}">
                  <a16:creationId xmlns:a16="http://schemas.microsoft.com/office/drawing/2014/main" id="{5F476561-17DA-45DE-8A39-444343736DB2}"/>
                </a:ext>
              </a:extLst>
            </p:cNvPr>
            <p:cNvGrpSpPr/>
            <p:nvPr/>
          </p:nvGrpSpPr>
          <p:grpSpPr>
            <a:xfrm>
              <a:off x="5957968" y="4350479"/>
              <a:ext cx="802969" cy="802969"/>
              <a:chOff x="4440068" y="3016787"/>
              <a:chExt cx="602227" cy="602227"/>
            </a:xfrm>
            <a:solidFill>
              <a:schemeClr val="bg1"/>
            </a:solidFill>
          </p:grpSpPr>
          <p:sp>
            <p:nvSpPr>
              <p:cNvPr id="38" name="泪滴形 52">
                <a:extLst>
                  <a:ext uri="{FF2B5EF4-FFF2-40B4-BE49-F238E27FC236}">
                    <a16:creationId xmlns:a16="http://schemas.microsoft.com/office/drawing/2014/main" id="{DE8752A9-596B-4E64-8612-1B2274EBF2C9}"/>
                  </a:ext>
                </a:extLst>
              </p:cNvPr>
              <p:cNvSpPr/>
              <p:nvPr/>
            </p:nvSpPr>
            <p:spPr>
              <a:xfrm>
                <a:off x="4440068" y="3016787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39" name="组合 9">
                <a:extLst>
                  <a:ext uri="{FF2B5EF4-FFF2-40B4-BE49-F238E27FC236}">
                    <a16:creationId xmlns:a16="http://schemas.microsoft.com/office/drawing/2014/main" id="{671E9995-B405-4027-8D3A-6C7FFA4F7C3C}"/>
                  </a:ext>
                </a:extLst>
              </p:cNvPr>
              <p:cNvGrpSpPr/>
              <p:nvPr/>
            </p:nvGrpSpPr>
            <p:grpSpPr>
              <a:xfrm>
                <a:off x="4571197" y="3149450"/>
                <a:ext cx="339968" cy="336901"/>
                <a:chOff x="4735830" y="4453890"/>
                <a:chExt cx="176213" cy="174625"/>
              </a:xfrm>
              <a:grpFill/>
            </p:grpSpPr>
            <p:sp>
              <p:nvSpPr>
                <p:cNvPr id="40" name="Oval 42">
                  <a:extLst>
                    <a:ext uri="{FF2B5EF4-FFF2-40B4-BE49-F238E27FC236}">
                      <a16:creationId xmlns:a16="http://schemas.microsoft.com/office/drawing/2014/main" id="{C2D06FCC-11A1-4A69-BC5F-25EA53A37530}"/>
                    </a:ext>
                  </a:extLst>
                </p:cNvPr>
                <p:cNvSpPr/>
                <p:nvPr/>
              </p:nvSpPr>
              <p:spPr>
                <a:xfrm>
                  <a:off x="4735830" y="4472940"/>
                  <a:ext cx="73025" cy="69850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val 43">
                  <a:extLst>
                    <a:ext uri="{FF2B5EF4-FFF2-40B4-BE49-F238E27FC236}">
                      <a16:creationId xmlns:a16="http://schemas.microsoft.com/office/drawing/2014/main" id="{FD36BCA7-5A73-47A8-B3EE-B7629259D787}"/>
                    </a:ext>
                  </a:extLst>
                </p:cNvPr>
                <p:cNvSpPr/>
                <p:nvPr/>
              </p:nvSpPr>
              <p:spPr>
                <a:xfrm>
                  <a:off x="4823143" y="4453890"/>
                  <a:ext cx="88900" cy="88900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val 44">
                  <a:extLst>
                    <a:ext uri="{FF2B5EF4-FFF2-40B4-BE49-F238E27FC236}">
                      <a16:creationId xmlns:a16="http://schemas.microsoft.com/office/drawing/2014/main" id="{F041E3D7-FF68-4AF8-95CD-F8C4FDE9A193}"/>
                    </a:ext>
                  </a:extLst>
                </p:cNvPr>
                <p:cNvSpPr/>
                <p:nvPr/>
              </p:nvSpPr>
              <p:spPr>
                <a:xfrm>
                  <a:off x="4735830" y="4557078"/>
                  <a:ext cx="73025" cy="71437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Oval 45">
                  <a:extLst>
                    <a:ext uri="{FF2B5EF4-FFF2-40B4-BE49-F238E27FC236}">
                      <a16:creationId xmlns:a16="http://schemas.microsoft.com/office/drawing/2014/main" id="{F1F5E00B-055D-4851-B8FA-ED542A91B82E}"/>
                    </a:ext>
                  </a:extLst>
                </p:cNvPr>
                <p:cNvSpPr/>
                <p:nvPr/>
              </p:nvSpPr>
              <p:spPr>
                <a:xfrm>
                  <a:off x="4823143" y="4557078"/>
                  <a:ext cx="71437" cy="71437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B886AB5-F9B3-4BC1-9EBE-41024ECA251D}"/>
                </a:ext>
              </a:extLst>
            </p:cNvPr>
            <p:cNvSpPr/>
            <p:nvPr/>
          </p:nvSpPr>
          <p:spPr>
            <a:xfrm>
              <a:off x="6910347" y="4350228"/>
              <a:ext cx="36903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000" b="1" dirty="0">
                  <a:solidFill>
                    <a:srgbClr val="1B4367"/>
                  </a:solidFill>
                </a:rPr>
                <a:t>搜尋貢獻度</a:t>
              </a:r>
              <a:endParaRPr lang="en-US" altLang="zh-TW" sz="2000" b="1" dirty="0">
                <a:solidFill>
                  <a:srgbClr val="1B4367"/>
                </a:solidFill>
              </a:endParaRPr>
            </a:p>
            <a:p>
              <a:r>
                <a:rPr lang="en-US" altLang="zh-TW" sz="2000" b="1" dirty="0">
                  <a:solidFill>
                    <a:srgbClr val="1B4367"/>
                  </a:solidFill>
                </a:rPr>
                <a:t>(glimpse contribution, </a:t>
              </a:r>
              <a:r>
                <a:rPr lang="en-US" altLang="zh-TW" sz="2000" b="1" dirty="0" err="1">
                  <a:solidFill>
                    <a:srgbClr val="1B4367"/>
                  </a:solidFill>
                </a:rPr>
                <a:t>gc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)</a:t>
              </a:r>
              <a:endParaRPr lang="en-US" altLang="zh-TW" sz="2400" b="1" dirty="0">
                <a:solidFill>
                  <a:srgbClr val="1B436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25FAB07-5A19-45A5-8179-E9EF424E10B2}"/>
                    </a:ext>
                  </a:extLst>
                </p:cNvPr>
                <p:cNvSpPr/>
                <p:nvPr/>
              </p:nvSpPr>
              <p:spPr>
                <a:xfrm>
                  <a:off x="6910346" y="5058114"/>
                  <a:ext cx="3603681" cy="9991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𝑔𝑐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 #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𝑔𝑙𝑖𝑚𝑝𝑠𝑒𝑠</m:t>
                          </m:r>
                        </m:den>
                      </m:f>
                    </m:oMath>
                  </a14:m>
                  <a:endParaRPr lang="en-US" altLang="zh-TW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zh-TW" dirty="0"/>
                    <a:t>搜尋一次對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r>
                    <a:rPr lang="zh-TW" altLang="zh-TW" dirty="0"/>
                    <a:t>的貢獻</a:t>
                  </a:r>
                  <a:endPara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zh-TW" dirty="0"/>
                    <a:t>越高表示停止動作學得越好</a:t>
                  </a:r>
                  <a:endPara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25FAB07-5A19-45A5-8179-E9EF424E10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346" y="5058114"/>
                  <a:ext cx="3603681" cy="999184"/>
                </a:xfrm>
                <a:prstGeom prst="rect">
                  <a:avLst/>
                </a:prstGeom>
                <a:blipFill>
                  <a:blip r:embed="rId5"/>
                  <a:stretch>
                    <a:fillRect l="-1184" t="-55488" b="-286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08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實作細節一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D9E61B13-9706-4742-A32A-2898F7A09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959063"/>
                  </p:ext>
                </p:extLst>
              </p:nvPr>
            </p:nvGraphicFramePr>
            <p:xfrm>
              <a:off x="1321335" y="1283101"/>
              <a:ext cx="9549329" cy="4927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47441">
                      <a:extLst>
                        <a:ext uri="{9D8B030D-6E8A-4147-A177-3AD203B41FA5}">
                          <a16:colId xmlns:a16="http://schemas.microsoft.com/office/drawing/2014/main" val="3693840881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2875424735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518565046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1895547602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3095457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Pascal VOC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MS COCO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骨髓細胞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大腸鏡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5826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錨框尺寸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128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256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512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64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128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</m:oMath>
                          </a14:m>
                          <a:endParaRPr lang="zh-TW" altLang="zh-TW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256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,512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64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128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</m:oMath>
                          </a14:m>
                          <a:endParaRPr lang="zh-TW" altLang="zh-TW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256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,512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64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128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</m:oMath>
                          </a14:m>
                          <a:endParaRPr lang="zh-TW" altLang="zh-TW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256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,512</m:t>
                                  </m:r>
                                </m:e>
                                <m:sup>
                                  <m:r>
                                    <a:rPr lang="en-US" altLang="zh-TW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5499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錨框比例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51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錨框數量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9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7894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總訓練迭代數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350k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9228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第二階段訓練開始之迭代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250k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7349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初始學習率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925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衰變後學習率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502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衰變之迭代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250k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490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偵測器初始學習率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9186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偵測器衰變後學習率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7975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偵測器衰變之迭代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0708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D9E61B13-9706-4742-A32A-2898F7A09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959063"/>
                  </p:ext>
                </p:extLst>
              </p:nvPr>
            </p:nvGraphicFramePr>
            <p:xfrm>
              <a:off x="1321335" y="1283101"/>
              <a:ext cx="9549329" cy="49386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47441">
                      <a:extLst>
                        <a:ext uri="{9D8B030D-6E8A-4147-A177-3AD203B41FA5}">
                          <a16:colId xmlns:a16="http://schemas.microsoft.com/office/drawing/2014/main" val="3693840881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2875424735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518565046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1895547602"/>
                        </a:ext>
                      </a:extLst>
                    </a:gridCol>
                    <a:gridCol w="1825472">
                      <a:extLst>
                        <a:ext uri="{9D8B030D-6E8A-4147-A177-3AD203B41FA5}">
                          <a16:colId xmlns:a16="http://schemas.microsoft.com/office/drawing/2014/main" val="3095457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Pascal VOC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MS COCO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骨髓細胞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大腸鏡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5826834"/>
                      </a:ext>
                    </a:extLst>
                  </a:tr>
                  <a:tr h="590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錨框尺寸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333" t="-68041" r="-301000" b="-688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3333" t="-68041" r="-201000" b="-688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4415" t="-68041" r="-101672" b="-688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3000" t="-68041" r="-1333" b="-688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499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錨框比例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1:1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1:2</a:t>
                          </a:r>
                          <a:r>
                            <a:rPr lang="zh-TW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、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2:1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551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錨框數量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9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12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7894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總訓練迭代數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350k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110k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92281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第二階段訓練開始之迭代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250k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40k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7349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初始學習率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925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衰變後學習率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4e-6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502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HAI</a:t>
                          </a:r>
                          <a:r>
                            <a:rPr lang="zh-TW" altLang="en-US" dirty="0"/>
                            <a:t>衰變之迭代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250k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490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偵測器初始學習率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9186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偵測器衰變後學習率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2.5e-5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7975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偵測器衰變之迭代</a:t>
                          </a:r>
                        </a:p>
                      </a:txBody>
                      <a:tcPr anchor="ctr">
                        <a:solidFill>
                          <a:srgbClr val="1B43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80k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07085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32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實作細節二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C7E8DBF-48D0-4574-A56C-EC1980746041}"/>
              </a:ext>
            </a:extLst>
          </p:cNvPr>
          <p:cNvSpPr/>
          <p:nvPr/>
        </p:nvSpPr>
        <p:spPr>
          <a:xfrm>
            <a:off x="1318809" y="4359144"/>
            <a:ext cx="36152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B4367"/>
                </a:solidFill>
              </a:rPr>
              <a:t>將</a:t>
            </a:r>
            <a:r>
              <a:rPr lang="en-US" altLang="zh-TW" sz="2000" b="1" dirty="0">
                <a:solidFill>
                  <a:srgbClr val="1B4367"/>
                </a:solidFill>
              </a:rPr>
              <a:t>drl-RPN</a:t>
            </a: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調整成與</a:t>
            </a:r>
            <a:r>
              <a:rPr lang="en-US" altLang="zh-TW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GRP-HAI</a:t>
            </a: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類似結構以測試</a:t>
            </a:r>
            <a:r>
              <a:rPr lang="en-US" altLang="zh-TW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HAI</a:t>
            </a:r>
          </a:p>
        </p:txBody>
      </p:sp>
      <p:cxnSp>
        <p:nvCxnSpPr>
          <p:cNvPr id="6" name="直接连接符 13">
            <a:extLst>
              <a:ext uri="{FF2B5EF4-FFF2-40B4-BE49-F238E27FC236}">
                <a16:creationId xmlns:a16="http://schemas.microsoft.com/office/drawing/2014/main" id="{80A2DD53-8B19-408F-B125-EC13580A4C23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>
          <a:xfrm flipV="1">
            <a:off x="3927160" y="2155930"/>
            <a:ext cx="1803830" cy="127307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57">
            <a:extLst>
              <a:ext uri="{FF2B5EF4-FFF2-40B4-BE49-F238E27FC236}">
                <a16:creationId xmlns:a16="http://schemas.microsoft.com/office/drawing/2014/main" id="{D9C18AC2-2859-4A5C-9A70-D19CE9E0198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27160" y="3399177"/>
            <a:ext cx="1802653" cy="29823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id="{62103BAC-85E0-48F1-AD95-F2C58DB46A12}"/>
              </a:ext>
            </a:extLst>
          </p:cNvPr>
          <p:cNvCxnSpPr>
            <a:cxnSpLocks/>
            <a:stCxn id="15" idx="6"/>
            <a:endCxn id="23" idx="1"/>
          </p:cNvCxnSpPr>
          <p:nvPr/>
        </p:nvCxnSpPr>
        <p:spPr>
          <a:xfrm>
            <a:off x="3927160" y="3429000"/>
            <a:ext cx="1795002" cy="1160977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C78C5E8-F86F-4207-8F0E-FD02629E35D9}"/>
              </a:ext>
            </a:extLst>
          </p:cNvPr>
          <p:cNvGrpSpPr/>
          <p:nvPr/>
        </p:nvGrpSpPr>
        <p:grpSpPr>
          <a:xfrm>
            <a:off x="5729813" y="1855143"/>
            <a:ext cx="4355870" cy="555438"/>
            <a:chOff x="5712155" y="1845535"/>
            <a:chExt cx="4355870" cy="555438"/>
          </a:xfrm>
        </p:grpSpPr>
        <p:grpSp>
          <p:nvGrpSpPr>
            <p:cNvPr id="10" name="组合 8">
              <a:extLst>
                <a:ext uri="{FF2B5EF4-FFF2-40B4-BE49-F238E27FC236}">
                  <a16:creationId xmlns:a16="http://schemas.microsoft.com/office/drawing/2014/main" id="{E74A425E-18E1-460F-B24C-A374F2A08B44}"/>
                </a:ext>
              </a:extLst>
            </p:cNvPr>
            <p:cNvGrpSpPr/>
            <p:nvPr/>
          </p:nvGrpSpPr>
          <p:grpSpPr>
            <a:xfrm>
              <a:off x="5712155" y="1845535"/>
              <a:ext cx="555440" cy="555438"/>
              <a:chOff x="6368440" y="1774898"/>
              <a:chExt cx="555440" cy="555438"/>
            </a:xfrm>
            <a:solidFill>
              <a:srgbClr val="1B4367"/>
            </a:solidFill>
          </p:grpSpPr>
          <p:sp>
            <p:nvSpPr>
              <p:cNvPr id="11" name="椭圆 32">
                <a:extLst>
                  <a:ext uri="{FF2B5EF4-FFF2-40B4-BE49-F238E27FC236}">
                    <a16:creationId xmlns:a16="http://schemas.microsoft.com/office/drawing/2014/main" id="{3D7F9FD8-D7DD-490E-B205-67D06C749D24}"/>
                  </a:ext>
                </a:extLst>
              </p:cNvPr>
              <p:cNvSpPr/>
              <p:nvPr/>
            </p:nvSpPr>
            <p:spPr>
              <a:xfrm>
                <a:off x="6368440" y="1774898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2" name="文本框 34">
                <a:extLst>
                  <a:ext uri="{FF2B5EF4-FFF2-40B4-BE49-F238E27FC236}">
                    <a16:creationId xmlns:a16="http://schemas.microsoft.com/office/drawing/2014/main" id="{D9C9A922-4F10-48C9-880E-5056E60BC88D}"/>
                  </a:ext>
                </a:extLst>
              </p:cNvPr>
              <p:cNvSpPr txBox="1"/>
              <p:nvPr/>
            </p:nvSpPr>
            <p:spPr>
              <a:xfrm>
                <a:off x="6369617" y="1844852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60">
              <a:extLst>
                <a:ext uri="{FF2B5EF4-FFF2-40B4-BE49-F238E27FC236}">
                  <a16:creationId xmlns:a16="http://schemas.microsoft.com/office/drawing/2014/main" id="{C6B37E45-5673-48A4-8231-8D8A90124FFB}"/>
                </a:ext>
              </a:extLst>
            </p:cNvPr>
            <p:cNvSpPr txBox="1"/>
            <p:nvPr/>
          </p:nvSpPr>
          <p:spPr>
            <a:xfrm>
              <a:off x="6257592" y="1968589"/>
              <a:ext cx="3810433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zh-TW" altLang="en-US" sz="2000" b="1" kern="0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順序性</a:t>
              </a:r>
              <a:r>
                <a:rPr lang="en-US" altLang="zh-TW" sz="2000" b="1" kern="0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RPN</a:t>
              </a:r>
              <a:r>
                <a:rPr lang="zh-TW" altLang="en-US" sz="2000" b="1" kern="0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之狀態移除</a:t>
              </a: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分類歷史</a:t>
              </a:r>
              <a:endParaRPr lang="en-US" altLang="zh-TW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id="{5EBC8EEA-AFD4-49FB-88F5-A4A2A155F761}"/>
              </a:ext>
            </a:extLst>
          </p:cNvPr>
          <p:cNvGrpSpPr/>
          <p:nvPr/>
        </p:nvGrpSpPr>
        <p:grpSpPr>
          <a:xfrm>
            <a:off x="2325689" y="2627312"/>
            <a:ext cx="1601471" cy="1603375"/>
            <a:chOff x="4863705" y="1161347"/>
            <a:chExt cx="1201103" cy="1202531"/>
          </a:xfrm>
          <a:solidFill>
            <a:srgbClr val="1B4367"/>
          </a:solidFill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C92F7BC3-228B-4A18-B081-B50802B104D7}"/>
                </a:ext>
              </a:extLst>
            </p:cNvPr>
            <p:cNvSpPr/>
            <p:nvPr/>
          </p:nvSpPr>
          <p:spPr>
            <a:xfrm>
              <a:off x="4863705" y="1161347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333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711183DD-05FC-479C-AA35-53D8311B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540" y="1460637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89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E5663D5-F84F-4074-A5E1-61D76A402B9C}"/>
              </a:ext>
            </a:extLst>
          </p:cNvPr>
          <p:cNvGrpSpPr/>
          <p:nvPr/>
        </p:nvGrpSpPr>
        <p:grpSpPr>
          <a:xfrm>
            <a:off x="5729813" y="3121458"/>
            <a:ext cx="4345863" cy="555438"/>
            <a:chOff x="5722162" y="2725579"/>
            <a:chExt cx="4345863" cy="555438"/>
          </a:xfrm>
        </p:grpSpPr>
        <p:grpSp>
          <p:nvGrpSpPr>
            <p:cNvPr id="17" name="组合 4">
              <a:extLst>
                <a:ext uri="{FF2B5EF4-FFF2-40B4-BE49-F238E27FC236}">
                  <a16:creationId xmlns:a16="http://schemas.microsoft.com/office/drawing/2014/main" id="{4CF24710-3078-48FC-8FB3-33BBE4054366}"/>
                </a:ext>
              </a:extLst>
            </p:cNvPr>
            <p:cNvGrpSpPr/>
            <p:nvPr/>
          </p:nvGrpSpPr>
          <p:grpSpPr>
            <a:xfrm>
              <a:off x="5722162" y="2725579"/>
              <a:ext cx="563092" cy="555438"/>
              <a:chOff x="6368440" y="2745274"/>
              <a:chExt cx="563092" cy="555438"/>
            </a:xfrm>
            <a:solidFill>
              <a:srgbClr val="1B4367"/>
            </a:solidFill>
          </p:grpSpPr>
          <p:sp>
            <p:nvSpPr>
              <p:cNvPr id="18" name="椭圆 33">
                <a:extLst>
                  <a:ext uri="{FF2B5EF4-FFF2-40B4-BE49-F238E27FC236}">
                    <a16:creationId xmlns:a16="http://schemas.microsoft.com/office/drawing/2014/main" id="{AFEFAD49-FCB5-4B0B-BB91-BBDE9BE4007B}"/>
                  </a:ext>
                </a:extLst>
              </p:cNvPr>
              <p:cNvSpPr/>
              <p:nvPr/>
            </p:nvSpPr>
            <p:spPr>
              <a:xfrm>
                <a:off x="6368440" y="2745274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9" name="文本框 34">
                <a:extLst>
                  <a:ext uri="{FF2B5EF4-FFF2-40B4-BE49-F238E27FC236}">
                    <a16:creationId xmlns:a16="http://schemas.microsoft.com/office/drawing/2014/main" id="{79753BE7-C832-4AD1-974F-BA38A6DF1520}"/>
                  </a:ext>
                </a:extLst>
              </p:cNvPr>
              <p:cNvSpPr txBox="1"/>
              <p:nvPr/>
            </p:nvSpPr>
            <p:spPr>
              <a:xfrm>
                <a:off x="6378447" y="2815228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2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60">
              <a:extLst>
                <a:ext uri="{FF2B5EF4-FFF2-40B4-BE49-F238E27FC236}">
                  <a16:creationId xmlns:a16="http://schemas.microsoft.com/office/drawing/2014/main" id="{24F1139D-3233-41F2-BF76-367C4BBED711}"/>
                </a:ext>
              </a:extLst>
            </p:cNvPr>
            <p:cNvSpPr txBox="1"/>
            <p:nvPr/>
          </p:nvSpPr>
          <p:spPr>
            <a:xfrm>
              <a:off x="6267596" y="2831488"/>
              <a:ext cx="3800429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偵測器移除上下文類別概率調整</a:t>
              </a:r>
              <a:endParaRPr lang="en-US" altLang="zh-CN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8E98B5B-10FB-4048-ACE3-F296C2434662}"/>
              </a:ext>
            </a:extLst>
          </p:cNvPr>
          <p:cNvGrpSpPr/>
          <p:nvPr/>
        </p:nvGrpSpPr>
        <p:grpSpPr>
          <a:xfrm>
            <a:off x="5722162" y="4312258"/>
            <a:ext cx="4649171" cy="555438"/>
            <a:chOff x="5704504" y="3563420"/>
            <a:chExt cx="4649171" cy="555438"/>
          </a:xfrm>
        </p:grpSpPr>
        <p:grpSp>
          <p:nvGrpSpPr>
            <p:cNvPr id="21" name="组合 10">
              <a:extLst>
                <a:ext uri="{FF2B5EF4-FFF2-40B4-BE49-F238E27FC236}">
                  <a16:creationId xmlns:a16="http://schemas.microsoft.com/office/drawing/2014/main" id="{2CDF9F52-D1D6-4BE7-8A9D-CA210FB9008C}"/>
                </a:ext>
              </a:extLst>
            </p:cNvPr>
            <p:cNvGrpSpPr/>
            <p:nvPr/>
          </p:nvGrpSpPr>
          <p:grpSpPr>
            <a:xfrm>
              <a:off x="5704504" y="3563420"/>
              <a:ext cx="563091" cy="555438"/>
              <a:chOff x="6273237" y="3790232"/>
              <a:chExt cx="563091" cy="555438"/>
            </a:xfrm>
            <a:solidFill>
              <a:srgbClr val="1B4367"/>
            </a:solidFill>
          </p:grpSpPr>
          <p:sp>
            <p:nvSpPr>
              <p:cNvPr id="22" name="椭圆 38">
                <a:extLst>
                  <a:ext uri="{FF2B5EF4-FFF2-40B4-BE49-F238E27FC236}">
                    <a16:creationId xmlns:a16="http://schemas.microsoft.com/office/drawing/2014/main" id="{A3883839-E9C2-44C1-829C-723017DEE564}"/>
                  </a:ext>
                </a:extLst>
              </p:cNvPr>
              <p:cNvSpPr/>
              <p:nvPr/>
            </p:nvSpPr>
            <p:spPr>
              <a:xfrm>
                <a:off x="6280888" y="3790232"/>
                <a:ext cx="555440" cy="555438"/>
              </a:xfrm>
              <a:prstGeom prst="ellipse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3" name="文本框 34">
                <a:extLst>
                  <a:ext uri="{FF2B5EF4-FFF2-40B4-BE49-F238E27FC236}">
                    <a16:creationId xmlns:a16="http://schemas.microsoft.com/office/drawing/2014/main" id="{A58D69DC-7256-4E9E-84B8-49039C760AC9}"/>
                  </a:ext>
                </a:extLst>
              </p:cNvPr>
              <p:cNvSpPr txBox="1"/>
              <p:nvPr/>
            </p:nvSpPr>
            <p:spPr>
              <a:xfrm>
                <a:off x="6273237" y="3837118"/>
                <a:ext cx="5530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3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60">
              <a:extLst>
                <a:ext uri="{FF2B5EF4-FFF2-40B4-BE49-F238E27FC236}">
                  <a16:creationId xmlns:a16="http://schemas.microsoft.com/office/drawing/2014/main" id="{71CED364-C3AB-4FD6-B77D-E3D9A029AED2}"/>
                </a:ext>
              </a:extLst>
            </p:cNvPr>
            <p:cNvSpPr txBox="1"/>
            <p:nvPr/>
          </p:nvSpPr>
          <p:spPr>
            <a:xfrm>
              <a:off x="6267595" y="3683732"/>
              <a:ext cx="4086080" cy="34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+mn-ea"/>
                  <a:sym typeface="+mn-lt"/>
                </a:rPr>
                <a:t>調整後效能與效率跟原論文差不多</a:t>
              </a:r>
              <a:endParaRPr lang="en-US" altLang="zh-CN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4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16413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Pascal VOC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E8F58FC4-6CBC-4EDB-970E-852F0083A71D}"/>
              </a:ext>
            </a:extLst>
          </p:cNvPr>
          <p:cNvGrpSpPr/>
          <p:nvPr/>
        </p:nvGrpSpPr>
        <p:grpSpPr>
          <a:xfrm>
            <a:off x="6096000" y="1643896"/>
            <a:ext cx="5320687" cy="892552"/>
            <a:chOff x="5917702" y="505380"/>
            <a:chExt cx="5320687" cy="8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32A8F4CB-B6F6-4341-BF49-4202A5A8DF4F}"/>
                    </a:ext>
                  </a:extLst>
                </p:cNvPr>
                <p:cNvSpPr/>
                <p:nvPr/>
              </p:nvSpPr>
              <p:spPr>
                <a:xfrm>
                  <a:off x="5917702" y="505380"/>
                  <a:ext cx="7713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𝑨𝑷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𝟓𝟎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rgbClr val="1B4367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32A8F4CB-B6F6-4341-BF49-4202A5A8D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02" y="505380"/>
                  <a:ext cx="77130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102B93-1937-4238-B25A-64B5624CAD2D}"/>
                </a:ext>
              </a:extLst>
            </p:cNvPr>
            <p:cNvSpPr/>
            <p:nvPr/>
          </p:nvSpPr>
          <p:spPr>
            <a:xfrm>
              <a:off x="5917702" y="874712"/>
              <a:ext cx="53206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drl-RPN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LRP-HAI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稍好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同一架構下，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大致上分為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res101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、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FPN@P4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兩個區間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66DB78E-F868-4BC3-BC96-8A9DF6D639A3}"/>
              </a:ext>
            </a:extLst>
          </p:cNvPr>
          <p:cNvGrpSpPr/>
          <p:nvPr/>
        </p:nvGrpSpPr>
        <p:grpSpPr>
          <a:xfrm>
            <a:off x="6096000" y="2905780"/>
            <a:ext cx="5320687" cy="892552"/>
            <a:chOff x="5917702" y="505380"/>
            <a:chExt cx="5320687" cy="89255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CAC0A8C-1FFE-4CEE-AF9C-37567282D5CF}"/>
                </a:ext>
              </a:extLst>
            </p:cNvPr>
            <p:cNvSpPr/>
            <p:nvPr/>
          </p:nvSpPr>
          <p:spPr>
            <a:xfrm>
              <a:off x="5917702" y="505380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1B4367"/>
                  </a:solidFill>
                </a:rPr>
                <a:t>平均搜尋面積、平均搜尋次數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6DDB3ED-6D0F-47B8-BBA0-A8B619C9ACCB}"/>
                </a:ext>
              </a:extLst>
            </p:cNvPr>
            <p:cNvSpPr/>
            <p:nvPr/>
          </p:nvSpPr>
          <p:spPr>
            <a:xfrm>
              <a:off x="5917702" y="874712"/>
              <a:ext cx="53206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皆遠勝於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drl-RPN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同一架構下，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FPN@P4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的表現最好，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res101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次之，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vgg16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最差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BF32C68-79F9-43CB-A986-B575B5526EAF}"/>
              </a:ext>
            </a:extLst>
          </p:cNvPr>
          <p:cNvGrpSpPr/>
          <p:nvPr/>
        </p:nvGrpSpPr>
        <p:grpSpPr>
          <a:xfrm>
            <a:off x="6096000" y="1053577"/>
            <a:ext cx="4115229" cy="892552"/>
            <a:chOff x="5917702" y="505380"/>
            <a:chExt cx="4115229" cy="89255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171E3A-6DBE-4404-A655-88E661620356}"/>
                </a:ext>
              </a:extLst>
            </p:cNvPr>
            <p:cNvSpPr/>
            <p:nvPr/>
          </p:nvSpPr>
          <p:spPr>
            <a:xfrm>
              <a:off x="5917702" y="505380"/>
              <a:ext cx="2351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1B4367"/>
                  </a:solidFill>
                </a:rPr>
                <a:t>AP</a:t>
              </a:r>
              <a:r>
                <a:rPr lang="zh-TW" altLang="en-US" b="1" dirty="0">
                  <a:solidFill>
                    <a:srgbClr val="1B4367"/>
                  </a:solidFill>
                </a:rPr>
                <a:t>密度、搜尋貢獻度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C0B176-7535-465A-B105-1ECD35D05A7D}"/>
                </a:ext>
              </a:extLst>
            </p:cNvPr>
            <p:cNvSpPr/>
            <p:nvPr/>
          </p:nvSpPr>
          <p:spPr>
            <a:xfrm>
              <a:off x="5917702" y="874712"/>
              <a:ext cx="41152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很明顯比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drl-RPN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好很多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之間則是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比較好</a:t>
              </a:r>
            </a:p>
          </p:txBody>
        </p:sp>
      </p:grpSp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FCF6CD2D-3954-43B8-9621-E8413F24D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809302"/>
              </p:ext>
            </p:extLst>
          </p:nvPr>
        </p:nvGraphicFramePr>
        <p:xfrm>
          <a:off x="506663" y="1053577"/>
          <a:ext cx="5589337" cy="5630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812E85CA-F72B-4915-9F5B-53AC0724D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539292"/>
              </p:ext>
            </p:extLst>
          </p:nvPr>
        </p:nvGraphicFramePr>
        <p:xfrm>
          <a:off x="6106227" y="2603547"/>
          <a:ext cx="5685322" cy="371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69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Pascal VOC</a:t>
            </a: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圖片 85" descr="一張含有 草, 圍欄, 運動, 相片 的圖片&#10;&#10;自動產生的描述">
            <a:extLst>
              <a:ext uri="{FF2B5EF4-FFF2-40B4-BE49-F238E27FC236}">
                <a16:creationId xmlns:a16="http://schemas.microsoft.com/office/drawing/2014/main" id="{4C8F96E8-18F4-440C-A386-EE3FF161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55" y="1023859"/>
            <a:ext cx="2160000" cy="29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圖片 91" descr="一張含有 草, 圍欄, 運動, 小 的圖片&#10;&#10;自動產生的描述">
            <a:extLst>
              <a:ext uri="{FF2B5EF4-FFF2-40B4-BE49-F238E27FC236}">
                <a16:creationId xmlns:a16="http://schemas.microsoft.com/office/drawing/2014/main" id="{7FF77F5B-1C89-4585-9D87-994515FB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950365"/>
            <a:ext cx="2160000" cy="29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圖片 92" descr="一張含有 草, 圍欄, 室外, 牛 的圖片&#10;&#10;自動產生的描述">
            <a:extLst>
              <a:ext uri="{FF2B5EF4-FFF2-40B4-BE49-F238E27FC236}">
                <a16:creationId xmlns:a16="http://schemas.microsoft.com/office/drawing/2014/main" id="{C5E9900C-3288-4778-967E-08A78EB8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45" y="950365"/>
            <a:ext cx="2160000" cy="29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圖片 86" descr="一張含有 草, 室外, 圍欄, 曠野 的圖片&#10;&#10;自動產生的描述">
            <a:extLst>
              <a:ext uri="{FF2B5EF4-FFF2-40B4-BE49-F238E27FC236}">
                <a16:creationId xmlns:a16="http://schemas.microsoft.com/office/drawing/2014/main" id="{F976937D-6C8A-4AAC-9A0F-3B038C49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55" y="4081857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圖片 90" descr="一張含有 草, 室外, 熊, 動物 的圖片&#10;&#10;自動產生的描述">
            <a:extLst>
              <a:ext uri="{FF2B5EF4-FFF2-40B4-BE49-F238E27FC236}">
                <a16:creationId xmlns:a16="http://schemas.microsoft.com/office/drawing/2014/main" id="{F89F9A50-6558-4312-95A7-01F83E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4081857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圖片 94" descr="一張含有 草, 室外, 動物, 哺乳類 的圖片&#10;&#10;自動產生的描述">
            <a:extLst>
              <a:ext uri="{FF2B5EF4-FFF2-40B4-BE49-F238E27FC236}">
                <a16:creationId xmlns:a16="http://schemas.microsoft.com/office/drawing/2014/main" id="{024CB006-DFB1-4D72-9E8D-ED597B17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045" y="4081857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455958" y="648415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71" y="648415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88216" y="648415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35F958-1803-4AB4-AADD-A4CAE16382EB}"/>
              </a:ext>
            </a:extLst>
          </p:cNvPr>
          <p:cNvSpPr/>
          <p:nvPr/>
        </p:nvSpPr>
        <p:spPr>
          <a:xfrm>
            <a:off x="5414371" y="141486"/>
            <a:ext cx="6451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1B4367"/>
                </a:solidFill>
              </a:rPr>
              <a:t>白框為搜尋區域</a:t>
            </a:r>
            <a:r>
              <a:rPr lang="zh-TW" altLang="en-US" dirty="0">
                <a:solidFill>
                  <a:srgbClr val="1B4367"/>
                </a:solidFill>
              </a:rPr>
              <a:t>，包含搜尋順序</a:t>
            </a:r>
            <a:endParaRPr lang="en-US" altLang="zh-TW" dirty="0">
              <a:solidFill>
                <a:srgbClr val="1B436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1B4367"/>
                </a:solidFill>
              </a:rPr>
              <a:t>其餘顏色框為最終偵測結果</a:t>
            </a:r>
            <a:r>
              <a:rPr lang="zh-TW" altLang="en-US" dirty="0">
                <a:solidFill>
                  <a:srgbClr val="1B4367"/>
                </a:solidFill>
              </a:rPr>
              <a:t>，</a:t>
            </a:r>
            <a:r>
              <a:rPr lang="zh-TW" altLang="zh-TW" dirty="0">
                <a:solidFill>
                  <a:srgbClr val="1B4367"/>
                </a:solidFill>
              </a:rPr>
              <a:t>包含分類與其分類之信心指數</a:t>
            </a:r>
            <a:endParaRPr lang="en-US" altLang="zh-TW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Pascal VOC</a:t>
            </a: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圖片 43" descr="一張含有 自行車, 室外, 建築物, 停車 的圖片&#10;&#10;自動產生的描述">
            <a:extLst>
              <a:ext uri="{FF2B5EF4-FFF2-40B4-BE49-F238E27FC236}">
                <a16:creationId xmlns:a16="http://schemas.microsoft.com/office/drawing/2014/main" id="{0E73DFC2-C8D9-445A-9438-9B1BF104E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8" y="1211832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圖片 45" descr="一張含有 室外, 建築物, 自行車, 停車 的圖片&#10;&#10;自動產生的描述">
            <a:extLst>
              <a:ext uri="{FF2B5EF4-FFF2-40B4-BE49-F238E27FC236}">
                <a16:creationId xmlns:a16="http://schemas.microsoft.com/office/drawing/2014/main" id="{6787C19A-A1CB-4D1D-B8B7-241FE89A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1211832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圖片 47" descr="一張含有 室外, 建築物, 自行車, 停車 的圖片&#10;&#10;自動產生的描述">
            <a:extLst>
              <a:ext uri="{FF2B5EF4-FFF2-40B4-BE49-F238E27FC236}">
                <a16:creationId xmlns:a16="http://schemas.microsoft.com/office/drawing/2014/main" id="{82AF732E-25DA-4063-8947-AF8A483D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62" y="1211832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44" descr="一張含有 狗, 動物, 褐色, 草 的圖片&#10;&#10;自動產生的描述">
            <a:extLst>
              <a:ext uri="{FF2B5EF4-FFF2-40B4-BE49-F238E27FC236}">
                <a16:creationId xmlns:a16="http://schemas.microsoft.com/office/drawing/2014/main" id="{81A56C33-46CF-4A20-8F88-AA0E6C60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8" y="4031506"/>
            <a:ext cx="324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46" descr="一張含有 狗, 草, 直立的, 室外 的圖片&#10;&#10;自動產生的描述">
            <a:extLst>
              <a:ext uri="{FF2B5EF4-FFF2-40B4-BE49-F238E27FC236}">
                <a16:creationId xmlns:a16="http://schemas.microsoft.com/office/drawing/2014/main" id="{51EE49A2-0514-4B09-AB8B-8A2F6F7D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4031506"/>
            <a:ext cx="324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圖片 50" descr="一張含有 狗, 直立的, 褐色, 束縛 的圖片&#10;&#10;自動產生的描述">
            <a:extLst>
              <a:ext uri="{FF2B5EF4-FFF2-40B4-BE49-F238E27FC236}">
                <a16:creationId xmlns:a16="http://schemas.microsoft.com/office/drawing/2014/main" id="{BCB92A40-760F-445D-8BB7-7067BBEC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62" y="4031506"/>
            <a:ext cx="324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D9BB7BF3-F2A3-4258-8CD2-2A801C266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6664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613A68-0AF7-4F71-A99D-AFBA3BDE6F79}"/>
              </a:ext>
            </a:extLst>
          </p:cNvPr>
          <p:cNvSpPr txBox="1"/>
          <p:nvPr/>
        </p:nvSpPr>
        <p:spPr>
          <a:xfrm>
            <a:off x="1696109" y="625694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3778F94-B065-4CA7-ACDE-D78466E74AED}"/>
              </a:ext>
            </a:extLst>
          </p:cNvPr>
          <p:cNvSpPr txBox="1"/>
          <p:nvPr/>
        </p:nvSpPr>
        <p:spPr>
          <a:xfrm>
            <a:off x="5508171" y="625694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33FC22-5825-41D8-8DFD-D7F245EAEAF3}"/>
              </a:ext>
            </a:extLst>
          </p:cNvPr>
          <p:cNvSpPr txBox="1"/>
          <p:nvPr/>
        </p:nvSpPr>
        <p:spPr>
          <a:xfrm>
            <a:off x="9320234" y="625694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426B01-B082-44B0-9702-0107022A4B06}"/>
              </a:ext>
            </a:extLst>
          </p:cNvPr>
          <p:cNvSpPr/>
          <p:nvPr/>
        </p:nvSpPr>
        <p:spPr>
          <a:xfrm>
            <a:off x="5097327" y="248763"/>
            <a:ext cx="6430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zh-TW" dirty="0">
                <a:solidFill>
                  <a:srgbClr val="1B4367"/>
                </a:solidFill>
              </a:rPr>
              <a:t>與</a:t>
            </a: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</a:rPr>
              <a:t>能直接找到重點區域且能</a:t>
            </a:r>
            <a:r>
              <a:rPr lang="zh-TW" altLang="en-US" dirty="0">
                <a:solidFill>
                  <a:srgbClr val="1B4367"/>
                </a:solidFill>
              </a:rPr>
              <a:t>及</a:t>
            </a:r>
            <a:r>
              <a:rPr lang="zh-TW" altLang="zh-TW" dirty="0">
                <a:solidFill>
                  <a:srgbClr val="1B4367"/>
                </a:solidFill>
              </a:rPr>
              <a:t>時停止</a:t>
            </a:r>
            <a:endParaRPr lang="en-US" altLang="zh-TW" dirty="0">
              <a:solidFill>
                <a:srgbClr val="1B436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drl-RPN</a:t>
            </a:r>
            <a:r>
              <a:rPr lang="zh-TW" altLang="zh-TW" dirty="0">
                <a:solidFill>
                  <a:srgbClr val="1B4367"/>
                </a:solidFill>
              </a:rPr>
              <a:t>容易觀察到不重要的區域，且觀察很多次才會停止</a:t>
            </a:r>
            <a:endParaRPr lang="en-US" altLang="zh-TW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316413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骨髓細胞資料集之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C748170-85A2-488F-B8C3-BC730D896435}"/>
              </a:ext>
            </a:extLst>
          </p:cNvPr>
          <p:cNvSpPr/>
          <p:nvPr/>
        </p:nvSpPr>
        <p:spPr>
          <a:xfrm>
            <a:off x="7775348" y="688586"/>
            <a:ext cx="39439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GRP-HAI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LRP-HAI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比</a:t>
            </a: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drl-RPN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的表現差不多甚至有些好一點點</a:t>
            </a:r>
            <a:endParaRPr lang="en-US" altLang="zh-TW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endParaRPr lang="en-US" altLang="zh-TW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FPN@P4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為特徵擷取網路比使用</a:t>
            </a: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vgg16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或</a:t>
            </a:r>
            <a:r>
              <a:rPr lang="en-US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res101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好</a:t>
            </a:r>
            <a:endParaRPr lang="en-US" altLang="zh-TW" dirty="0">
              <a:solidFill>
                <a:srgbClr val="1B4367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19551E42-6E76-4522-913C-CD448AC4D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478915"/>
              </p:ext>
            </p:extLst>
          </p:nvPr>
        </p:nvGraphicFramePr>
        <p:xfrm>
          <a:off x="3395980" y="0"/>
          <a:ext cx="540004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42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研究動機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48" name="组合 27"/>
          <p:cNvGrpSpPr>
            <a:grpSpLocks/>
          </p:cNvGrpSpPr>
          <p:nvPr/>
        </p:nvGrpSpPr>
        <p:grpSpPr bwMode="auto">
          <a:xfrm>
            <a:off x="1288450" y="2964057"/>
            <a:ext cx="2165351" cy="1045192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641949" tIns="319025" rIns="638656" bIns="319025" anchor="ctr"/>
            <a:lstStyle/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86109" tIns="186109" rIns="186109" bIns="186109" anchor="ctr"/>
            <a:lstStyle/>
            <a:p>
              <a:pPr algn="ctr" defTabSz="888978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89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组合 29"/>
          <p:cNvGrpSpPr>
            <a:grpSpLocks/>
          </p:cNvGrpSpPr>
          <p:nvPr/>
        </p:nvGrpSpPr>
        <p:grpSpPr bwMode="auto">
          <a:xfrm>
            <a:off x="6131377" y="2964057"/>
            <a:ext cx="2166939" cy="1045192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641949" tIns="319025" rIns="638656" bIns="319025" anchor="ctr"/>
            <a:lstStyle/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86109" tIns="186109" rIns="186109" bIns="186109" anchor="ctr"/>
            <a:lstStyle/>
            <a:p>
              <a:pPr algn="ctr" defTabSz="888978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89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组合 28"/>
          <p:cNvGrpSpPr>
            <a:grpSpLocks/>
          </p:cNvGrpSpPr>
          <p:nvPr/>
        </p:nvGrpSpPr>
        <p:grpSpPr bwMode="auto">
          <a:xfrm>
            <a:off x="3709121" y="2964057"/>
            <a:ext cx="2166937" cy="1045192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641949" tIns="319025" rIns="638656" bIns="319025" anchor="ctr"/>
            <a:lstStyle/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1446" lvl="1" indent="-171446" defTabSz="844530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86109" tIns="186109" rIns="186109" bIns="186109" anchor="ctr"/>
            <a:lstStyle/>
            <a:p>
              <a:pPr algn="ctr" defTabSz="888978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89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0" name="组合 30"/>
          <p:cNvGrpSpPr>
            <a:grpSpLocks/>
          </p:cNvGrpSpPr>
          <p:nvPr/>
        </p:nvGrpSpPr>
        <p:grpSpPr bwMode="auto">
          <a:xfrm>
            <a:off x="8553637" y="2964057"/>
            <a:ext cx="2165351" cy="1045192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89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203043" tIns="203043" rIns="203043" bIns="203043" anchor="ctr"/>
            <a:lstStyle/>
            <a:p>
              <a:pPr algn="ctr" defTabSz="888978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89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681422" y="4190494"/>
            <a:ext cx="1210589" cy="400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物件偵測</a:t>
            </a:r>
            <a:endParaRPr lang="zh-CN" altLang="en-US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773347" y="4568740"/>
            <a:ext cx="3026736" cy="58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/>
          <a:p>
            <a:pPr marL="228594" indent="-228594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用於定位圖像或影片中的物體並提供物體之類別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634547" y="1574138"/>
            <a:ext cx="2749471" cy="400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深度學習物件偵測系統</a:t>
            </a:r>
            <a:endParaRPr lang="zh-CN" altLang="en-US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3353380" y="1958717"/>
            <a:ext cx="3026736" cy="33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/>
          <a:p>
            <a:pPr marL="228594" indent="-228594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全域偵測結合窮盡搜索法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5779134" y="4192690"/>
            <a:ext cx="3304814" cy="707886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基於區域</a:t>
            </a:r>
            <a:r>
              <a:rPr lang="en-US" altLang="zh-TW" sz="20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(r</a:t>
            </a:r>
            <a:r>
              <a:rPr lang="en-US" altLang="zh-CN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egion-based)</a:t>
            </a:r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之</a:t>
            </a:r>
            <a:endParaRPr lang="en-US" altLang="zh-TW" sz="2000" b="1" dirty="0">
              <a:solidFill>
                <a:srgbClr val="1B4367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pPr lvl="0"/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物件偵測系統</a:t>
            </a:r>
            <a:endParaRPr lang="en-US" altLang="zh-TW" sz="2000" b="1" dirty="0">
              <a:solidFill>
                <a:srgbClr val="1B4367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5680419" y="4900576"/>
            <a:ext cx="3502241" cy="110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/>
          <a:p>
            <a:pPr marL="304792" indent="-30479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產生區域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提議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(region proposals, RoIs)</a:t>
            </a:r>
          </a:p>
          <a:p>
            <a:pPr marL="304792" indent="-30479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將區域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提議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輸入偵測器進行分類與邊框迴歸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8880769" y="1564833"/>
            <a:ext cx="1723549" cy="400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TW" altLang="en-US" sz="20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運算資源浪費</a:t>
            </a:r>
            <a:endParaRPr lang="zh-CN" altLang="en-US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8229176" y="1950253"/>
            <a:ext cx="3026736" cy="83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/>
          <a:p>
            <a:pPr marL="304792" indent="-30479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圖像中的物體其實只占圖像的一小部分而已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pPr marL="304792" indent="-30479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計算量龐大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316413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骨髓細胞資料集之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C748170-85A2-488F-B8C3-BC730D896435}"/>
                  </a:ext>
                </a:extLst>
              </p:cNvPr>
              <p:cNvSpPr/>
              <p:nvPr/>
            </p:nvSpPr>
            <p:spPr>
              <a:xfrm>
                <a:off x="7943299" y="660594"/>
                <a:ext cx="378803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drl-RPN</a:t>
                </a:r>
                <a:r>
                  <a:rPr lang="zh-TW" altLang="en-US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GRP-HAI</a:t>
                </a:r>
                <a:r>
                  <a:rPr lang="zh-TW" altLang="en-US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LRP-HAI</a:t>
                </a:r>
                <a:r>
                  <a:rPr lang="zh-TW" altLang="en-US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差不多</a:t>
                </a:r>
                <a:endParaRPr lang="en-US" altLang="zh-TW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solidFill>
                      <a:srgbClr val="1B4367"/>
                    </a:solidFill>
                  </a:rPr>
                  <a:t>使用</a:t>
                </a:r>
                <a:r>
                  <a:rPr lang="en-US" altLang="zh-TW" dirty="0">
                    <a:solidFill>
                      <a:srgbClr val="1B4367"/>
                    </a:solidFill>
                  </a:rPr>
                  <a:t>FPN@P4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為特徵擷取網路在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𝐴𝑅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zh-TW" dirty="0">
                    <a:solidFill>
                      <a:srgbClr val="1B4367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𝐴𝑅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B436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zh-TW" dirty="0">
                    <a:solidFill>
                      <a:srgbClr val="1B4367"/>
                    </a:solidFill>
                  </a:rPr>
                  <a:t>比</a:t>
                </a:r>
                <a:r>
                  <a:rPr lang="en-US" altLang="zh-TW" dirty="0">
                    <a:solidFill>
                      <a:srgbClr val="1B4367"/>
                    </a:solidFill>
                  </a:rPr>
                  <a:t>vgg16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、</a:t>
                </a:r>
                <a:r>
                  <a:rPr lang="en-US" altLang="zh-TW" dirty="0">
                    <a:solidFill>
                      <a:srgbClr val="1B4367"/>
                    </a:solidFill>
                  </a:rPr>
                  <a:t>res101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好</a:t>
                </a:r>
                <a:endParaRPr lang="en-US" altLang="zh-TW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C748170-85A2-488F-B8C3-BC730D896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99" y="660594"/>
                <a:ext cx="3788038" cy="1477328"/>
              </a:xfrm>
              <a:prstGeom prst="rect">
                <a:avLst/>
              </a:prstGeom>
              <a:blipFill>
                <a:blip r:embed="rId3"/>
                <a:stretch>
                  <a:fillRect l="-966" t="-2058" r="-322" b="-5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690C435-A05B-4BAA-91BE-147E817F21A0}"/>
              </a:ext>
            </a:extLst>
          </p:cNvPr>
          <p:cNvSpPr/>
          <p:nvPr/>
        </p:nvSpPr>
        <p:spPr>
          <a:xfrm>
            <a:off x="374662" y="3429000"/>
            <a:ext cx="2936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B4367"/>
                </a:solidFill>
              </a:rPr>
              <a:t>綜合</a:t>
            </a:r>
            <a:r>
              <a:rPr lang="en-US" altLang="zh-TW" b="1" dirty="0">
                <a:solidFill>
                  <a:srgbClr val="1B4367"/>
                </a:solidFill>
              </a:rPr>
              <a:t>AP</a:t>
            </a:r>
            <a:r>
              <a:rPr lang="zh-TW" altLang="en-US" b="1" dirty="0">
                <a:solidFill>
                  <a:srgbClr val="1B4367"/>
                </a:solidFill>
              </a:rPr>
              <a:t>、</a:t>
            </a:r>
            <a:r>
              <a:rPr lang="en-US" altLang="zh-TW" b="1" dirty="0">
                <a:solidFill>
                  <a:srgbClr val="1B4367"/>
                </a:solidFill>
              </a:rPr>
              <a:t>AR</a:t>
            </a:r>
          </a:p>
          <a:p>
            <a:r>
              <a:rPr lang="zh-TW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不同類別之間的相似度雖然較接近，但圖片的複雜度比較簡單，因此更容易偵測到目標，所以各模型都能有好表現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089B5FC1-1659-4186-9815-B7F6238DE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672775"/>
              </p:ext>
            </p:extLst>
          </p:nvPr>
        </p:nvGraphicFramePr>
        <p:xfrm>
          <a:off x="3395980" y="0"/>
          <a:ext cx="5400040" cy="685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085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316413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骨髓細胞資料集之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66DB78E-F868-4BC3-BC96-8A9DF6D639A3}"/>
              </a:ext>
            </a:extLst>
          </p:cNvPr>
          <p:cNvGrpSpPr/>
          <p:nvPr/>
        </p:nvGrpSpPr>
        <p:grpSpPr>
          <a:xfrm>
            <a:off x="6096000" y="1790028"/>
            <a:ext cx="3645550" cy="677109"/>
            <a:chOff x="5917702" y="505380"/>
            <a:chExt cx="3645550" cy="67710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CAC0A8C-1FFE-4CEE-AF9C-37567282D5CF}"/>
                </a:ext>
              </a:extLst>
            </p:cNvPr>
            <p:cNvSpPr/>
            <p:nvPr/>
          </p:nvSpPr>
          <p:spPr>
            <a:xfrm>
              <a:off x="5917702" y="505380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1B4367"/>
                  </a:solidFill>
                </a:rPr>
                <a:t>平均搜尋面積、平均搜尋次數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6DDB3ED-6D0F-47B8-BBA0-A8B619C9ACCB}"/>
                </a:ext>
              </a:extLst>
            </p:cNvPr>
            <p:cNvSpPr/>
            <p:nvPr/>
          </p:nvSpPr>
          <p:spPr>
            <a:xfrm>
              <a:off x="5917702" y="874712"/>
              <a:ext cx="36455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drl-RPN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好非常多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BF32C68-79F9-43CB-A986-B575B5526EAF}"/>
              </a:ext>
            </a:extLst>
          </p:cNvPr>
          <p:cNvGrpSpPr/>
          <p:nvPr/>
        </p:nvGrpSpPr>
        <p:grpSpPr>
          <a:xfrm>
            <a:off x="6096000" y="876556"/>
            <a:ext cx="3645550" cy="892552"/>
            <a:chOff x="5917702" y="505380"/>
            <a:chExt cx="3645550" cy="89255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171E3A-6DBE-4404-A655-88E661620356}"/>
                </a:ext>
              </a:extLst>
            </p:cNvPr>
            <p:cNvSpPr/>
            <p:nvPr/>
          </p:nvSpPr>
          <p:spPr>
            <a:xfrm>
              <a:off x="5917702" y="505380"/>
              <a:ext cx="2351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1B4367"/>
                  </a:solidFill>
                </a:rPr>
                <a:t>AP</a:t>
              </a:r>
              <a:r>
                <a:rPr lang="zh-TW" altLang="en-US" b="1" dirty="0">
                  <a:solidFill>
                    <a:srgbClr val="1B4367"/>
                  </a:solidFill>
                </a:rPr>
                <a:t>密度、搜尋貢獻度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1C0B176-7535-465A-B105-1ECD35D05A7D}"/>
                </a:ext>
              </a:extLst>
            </p:cNvPr>
            <p:cNvSpPr/>
            <p:nvPr/>
          </p:nvSpPr>
          <p:spPr>
            <a:xfrm>
              <a:off x="5917702" y="874712"/>
              <a:ext cx="36455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drl-RPN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好非常多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之間不相上下</a:t>
              </a:r>
            </a:p>
          </p:txBody>
        </p:sp>
      </p:grpSp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2754795F-A9A0-4199-A81B-CC171F3A2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679407"/>
              </p:ext>
            </p:extLst>
          </p:nvPr>
        </p:nvGraphicFramePr>
        <p:xfrm>
          <a:off x="225012" y="1245888"/>
          <a:ext cx="5913151" cy="499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2D59000D-5ABF-4DBC-A341-497A8AAFF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262005"/>
              </p:ext>
            </p:extLst>
          </p:nvPr>
        </p:nvGraphicFramePr>
        <p:xfrm>
          <a:off x="6096000" y="2709936"/>
          <a:ext cx="5826256" cy="328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166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骨髓細胞</a:t>
            </a:r>
            <a:endParaRPr lang="en-US" altLang="zh-CN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684503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70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31840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7C0E2B7-E8CB-4027-9116-834EFD05A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669" y="3930671"/>
            <a:ext cx="3240000" cy="23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0BDC8E-53D8-40A7-8202-78B5F271A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9" y="1197000"/>
            <a:ext cx="3240000" cy="23192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EF351DC-B429-4F89-A2B5-3180B5A76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1" y="3927848"/>
            <a:ext cx="3240000" cy="2314580"/>
          </a:xfrm>
          <a:prstGeom prst="rect">
            <a:avLst/>
          </a:prstGeom>
        </p:spPr>
      </p:pic>
      <p:pic>
        <p:nvPicPr>
          <p:cNvPr id="16" name="圖片 15" descr="一張含有 相片, 監視器, 桌, 坐 的圖片&#10;&#10;自動產生的描述">
            <a:extLst>
              <a:ext uri="{FF2B5EF4-FFF2-40B4-BE49-F238E27FC236}">
                <a16:creationId xmlns:a16="http://schemas.microsoft.com/office/drawing/2014/main" id="{4C0902DC-69C3-4F2B-8CB9-2EB1F8103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1235018"/>
            <a:ext cx="3240000" cy="22812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34CF263-B404-4669-B6F4-40A69A5BF7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3927848"/>
            <a:ext cx="3240000" cy="2314580"/>
          </a:xfrm>
          <a:prstGeom prst="rect">
            <a:avLst/>
          </a:prstGeom>
        </p:spPr>
      </p:pic>
      <p:pic>
        <p:nvPicPr>
          <p:cNvPr id="20" name="圖片 19" descr="一張含有 相片, 監視器, 握住, 顯示 的圖片&#10;&#10;自動產生的描述">
            <a:extLst>
              <a:ext uri="{FF2B5EF4-FFF2-40B4-BE49-F238E27FC236}">
                <a16:creationId xmlns:a16="http://schemas.microsoft.com/office/drawing/2014/main" id="{B6B350C3-8F54-469F-ABF0-9A81879817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67" y="1235018"/>
            <a:ext cx="3240000" cy="22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骨髓細胞</a:t>
            </a:r>
            <a:endParaRPr lang="en-US" altLang="zh-CN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684503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70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31840" y="631413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283C98D-B480-47E1-8F88-3C1EDD65B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591" y="4143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4" name="圖片 13" descr="一張含有 時鐘 的圖片&#10;&#10;自動產生的描述">
            <a:extLst>
              <a:ext uri="{FF2B5EF4-FFF2-40B4-BE49-F238E27FC236}">
                <a16:creationId xmlns:a16="http://schemas.microsoft.com/office/drawing/2014/main" id="{6BCB52D5-AB8C-4BB9-96E5-309D6882D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69" y="1145120"/>
            <a:ext cx="3240000" cy="243868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8722BD-DFCF-4665-A433-87059862A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77" y="3901827"/>
            <a:ext cx="3240000" cy="235961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7C6EDEA-1977-4B93-BF9C-6F3117FE1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1143463"/>
            <a:ext cx="3240000" cy="243868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ADFFCAA-D815-48A7-8340-186590E970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3905025"/>
            <a:ext cx="3240000" cy="2361142"/>
          </a:xfrm>
          <a:prstGeom prst="rect">
            <a:avLst/>
          </a:prstGeom>
        </p:spPr>
      </p:pic>
      <p:pic>
        <p:nvPicPr>
          <p:cNvPr id="22" name="圖片 21" descr="一張含有 時鐘 的圖片&#10;&#10;自動產生的描述">
            <a:extLst>
              <a:ext uri="{FF2B5EF4-FFF2-40B4-BE49-F238E27FC236}">
                <a16:creationId xmlns:a16="http://schemas.microsoft.com/office/drawing/2014/main" id="{25291CEB-9E77-4FA0-A820-F6B3D35C51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1" y="1118246"/>
            <a:ext cx="3240000" cy="246785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A323CBF-635F-4BEF-B43D-1DCFE8DEA4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6" y="3862451"/>
            <a:ext cx="3240000" cy="2398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A3629F3-8BAD-42A6-88AB-E63ABD332F49}"/>
              </a:ext>
            </a:extLst>
          </p:cNvPr>
          <p:cNvSpPr/>
          <p:nvPr/>
        </p:nvSpPr>
        <p:spPr>
          <a:xfrm>
            <a:off x="5391994" y="376763"/>
            <a:ext cx="51155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zh-TW" dirty="0">
                <a:solidFill>
                  <a:srgbClr val="1B4367"/>
                </a:solidFill>
              </a:rPr>
              <a:t>與</a:t>
            </a: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</a:rPr>
              <a:t>可以直接找到重點區域</a:t>
            </a:r>
            <a:endParaRPr lang="en-US" altLang="zh-TW" dirty="0">
              <a:solidFill>
                <a:srgbClr val="1B436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drl-RPN</a:t>
            </a:r>
            <a:r>
              <a:rPr lang="zh-TW" altLang="zh-TW" dirty="0">
                <a:solidFill>
                  <a:srgbClr val="1B4367"/>
                </a:solidFill>
              </a:rPr>
              <a:t>容易同一個物體看超過</a:t>
            </a:r>
            <a:r>
              <a:rPr lang="en-US" altLang="zh-TW" dirty="0">
                <a:solidFill>
                  <a:srgbClr val="1B4367"/>
                </a:solidFill>
              </a:rPr>
              <a:t>1</a:t>
            </a:r>
            <a:r>
              <a:rPr lang="zh-TW" altLang="zh-TW" dirty="0">
                <a:solidFill>
                  <a:srgbClr val="1B4367"/>
                </a:solidFill>
              </a:rPr>
              <a:t>次</a:t>
            </a:r>
            <a:r>
              <a:rPr lang="zh-TW" altLang="en-US" dirty="0">
                <a:solidFill>
                  <a:srgbClr val="1B4367"/>
                </a:solidFill>
              </a:rPr>
              <a:t>、觀察邊角</a:t>
            </a:r>
            <a:endParaRPr lang="en-US" altLang="zh-TW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0672"/>
            <a:ext cx="258416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MS COCO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C748170-85A2-488F-B8C3-BC730D896435}"/>
              </a:ext>
            </a:extLst>
          </p:cNvPr>
          <p:cNvSpPr/>
          <p:nvPr/>
        </p:nvSpPr>
        <p:spPr>
          <a:xfrm>
            <a:off x="7722185" y="1805005"/>
            <a:ext cx="3943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zh-TW" dirty="0">
                <a:solidFill>
                  <a:srgbClr val="1B4367"/>
                </a:solidFill>
              </a:rPr>
              <a:t>的表現好於</a:t>
            </a: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</a:rPr>
              <a:t>，且</a:t>
            </a: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</a:rPr>
              <a:t>表現好於</a:t>
            </a:r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en-US" altLang="zh-TW" dirty="0">
              <a:solidFill>
                <a:srgbClr val="1B4367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70A959B2-11DC-4F0B-8DDD-EF3BA04EEE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623596"/>
              </p:ext>
            </p:extLst>
          </p:nvPr>
        </p:nvGraphicFramePr>
        <p:xfrm>
          <a:off x="3396297" y="0"/>
          <a:ext cx="53994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69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05585"/>
            <a:ext cx="316413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MS COCO</a:t>
            </a:r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之實驗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ED208B4B-45CA-4372-ACDA-14206A35C1D4}"/>
              </a:ext>
            </a:extLst>
          </p:cNvPr>
          <p:cNvGrpSpPr/>
          <p:nvPr/>
        </p:nvGrpSpPr>
        <p:grpSpPr>
          <a:xfrm>
            <a:off x="7549757" y="876556"/>
            <a:ext cx="3043473" cy="3384161"/>
            <a:chOff x="185235" y="2791972"/>
            <a:chExt cx="3043473" cy="3384161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66DB78E-F868-4BC3-BC96-8A9DF6D639A3}"/>
                </a:ext>
              </a:extLst>
            </p:cNvPr>
            <p:cNvGrpSpPr/>
            <p:nvPr/>
          </p:nvGrpSpPr>
          <p:grpSpPr>
            <a:xfrm>
              <a:off x="192299" y="3686871"/>
              <a:ext cx="3036409" cy="677109"/>
              <a:chOff x="5917702" y="505380"/>
              <a:chExt cx="3036409" cy="67710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CAC0A8C-1FFE-4CEE-AF9C-37567282D5CF}"/>
                  </a:ext>
                </a:extLst>
              </p:cNvPr>
              <p:cNvSpPr/>
              <p:nvPr/>
            </p:nvSpPr>
            <p:spPr>
              <a:xfrm>
                <a:off x="5917702" y="50538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1B4367"/>
                    </a:solidFill>
                  </a:rPr>
                  <a:t>平均搜尋面積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36DDB3ED-6D0F-47B8-BBA0-A8B619C9ACCB}"/>
                      </a:ext>
                    </a:extLst>
                  </p:cNvPr>
                  <p:cNvSpPr/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GRP-HAI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LRP-HAI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drl-RPN</a:t>
                    </a:r>
                    <a:endParaRPr lang="zh-TW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36DDB3ED-6D0F-47B8-BBA0-A8B619C9AC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1" t="-3922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BF32C68-79F9-43CB-A986-B575B5526EAF}"/>
                </a:ext>
              </a:extLst>
            </p:cNvPr>
            <p:cNvGrpSpPr/>
            <p:nvPr/>
          </p:nvGrpSpPr>
          <p:grpSpPr>
            <a:xfrm>
              <a:off x="192299" y="4577559"/>
              <a:ext cx="3036409" cy="677109"/>
              <a:chOff x="5917702" y="505380"/>
              <a:chExt cx="3036409" cy="677109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6171E3A-6DBE-4404-A655-88E661620356}"/>
                  </a:ext>
                </a:extLst>
              </p:cNvPr>
              <p:cNvSpPr/>
              <p:nvPr/>
            </p:nvSpPr>
            <p:spPr>
              <a:xfrm>
                <a:off x="5917702" y="505380"/>
                <a:ext cx="9669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>
                    <a:solidFill>
                      <a:srgbClr val="1B4367"/>
                    </a:solidFill>
                  </a:rPr>
                  <a:t>AP</a:t>
                </a:r>
                <a:r>
                  <a:rPr lang="zh-TW" altLang="en-US" b="1" dirty="0">
                    <a:solidFill>
                      <a:srgbClr val="1B4367"/>
                    </a:solidFill>
                  </a:rPr>
                  <a:t>密度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1C0B176-7535-465A-B105-1ECD35D05A7D}"/>
                      </a:ext>
                    </a:extLst>
                  </p:cNvPr>
                  <p:cNvSpPr/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drl-RPN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GRP-HAI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LRP-HAI</a:t>
                    </a:r>
                    <a:endParaRPr lang="zh-TW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1C0B176-7535-465A-B105-1ECD35D05A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1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EF24938-D391-4B2C-A168-0B487318B315}"/>
                </a:ext>
              </a:extLst>
            </p:cNvPr>
            <p:cNvGrpSpPr/>
            <p:nvPr/>
          </p:nvGrpSpPr>
          <p:grpSpPr>
            <a:xfrm>
              <a:off x="192299" y="2791972"/>
              <a:ext cx="3036409" cy="677109"/>
              <a:chOff x="5917702" y="505380"/>
              <a:chExt cx="3036409" cy="6771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69BCD6-9314-4EC8-99BD-6AEDD66F3174}"/>
                  </a:ext>
                </a:extLst>
              </p:cNvPr>
              <p:cNvSpPr/>
              <p:nvPr/>
            </p:nvSpPr>
            <p:spPr>
              <a:xfrm>
                <a:off x="5917702" y="50538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1B4367"/>
                    </a:solidFill>
                  </a:rPr>
                  <a:t>平均搜尋次數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55ED5812-816E-4FA6-8DED-58CB5B2A14CB}"/>
                      </a:ext>
                    </a:extLst>
                  </p:cNvPr>
                  <p:cNvSpPr/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drl-RPN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GRP-HAI </a:t>
                    </a:r>
                    <a14:m>
                      <m:oMath xmlns:m="http://schemas.openxmlformats.org/officeDocument/2006/math">
                        <m:r>
                          <a:rPr lang="en-US" altLang="zh-TW" sz="1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TW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LRP-HAI</a:t>
                    </a:r>
                    <a:endParaRPr lang="zh-TW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55ED5812-816E-4FA6-8DED-58CB5B2A14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702" y="874712"/>
                    <a:ext cx="303640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1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3D7BBE9-88B8-442B-AC4B-8F4712585777}"/>
                </a:ext>
              </a:extLst>
            </p:cNvPr>
            <p:cNvGrpSpPr/>
            <p:nvPr/>
          </p:nvGrpSpPr>
          <p:grpSpPr>
            <a:xfrm>
              <a:off x="185235" y="5499024"/>
              <a:ext cx="2975495" cy="677109"/>
              <a:chOff x="5917702" y="505380"/>
              <a:chExt cx="2975495" cy="67710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29F905-FDAF-43DF-A698-A1D23F970736}"/>
                  </a:ext>
                </a:extLst>
              </p:cNvPr>
              <p:cNvSpPr/>
              <p:nvPr/>
            </p:nvSpPr>
            <p:spPr>
              <a:xfrm>
                <a:off x="5917702" y="505380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1B4367"/>
                    </a:solidFill>
                  </a:rPr>
                  <a:t>搜尋貢獻度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61D80BD-2751-4F5A-9C3C-9A536BA1ED72}"/>
                  </a:ext>
                </a:extLst>
              </p:cNvPr>
              <p:cNvSpPr/>
              <p:nvPr/>
            </p:nvSpPr>
            <p:spPr>
              <a:xfrm>
                <a:off x="5917702" y="874712"/>
                <a:ext cx="29754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LRP-HAI &gt; GRP-HAI &gt; drl-RPN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BD875C6-777E-4078-A741-EF55452E4A88}"/>
              </a:ext>
            </a:extLst>
          </p:cNvPr>
          <p:cNvSpPr/>
          <p:nvPr/>
        </p:nvSpPr>
        <p:spPr>
          <a:xfrm>
            <a:off x="6421570" y="5241563"/>
            <a:ext cx="52998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與</a:t>
            </a:r>
            <a:r>
              <a:rPr lang="en-US" altLang="zh-TW" sz="2000" b="1" dirty="0">
                <a:solidFill>
                  <a:srgbClr val="FF0000"/>
                </a:solidFill>
              </a:rPr>
              <a:t>Pascal VOC</a:t>
            </a:r>
            <a:r>
              <a:rPr lang="zh-TW" altLang="en-US" sz="2000" b="1" dirty="0">
                <a:solidFill>
                  <a:srgbClr val="FF0000"/>
                </a:solidFill>
              </a:rPr>
              <a:t>、骨髓細胞資料集的趨勢不同</a:t>
            </a:r>
            <a:r>
              <a:rPr lang="en-US" altLang="zh-TW" sz="2000" b="1" dirty="0">
                <a:solidFill>
                  <a:srgbClr val="FF0000"/>
                </a:solidFill>
              </a:rPr>
              <a:t>!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C5BC4CA9-B2E5-4E71-9EFB-2964C15D7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237714"/>
              </p:ext>
            </p:extLst>
          </p:nvPr>
        </p:nvGraphicFramePr>
        <p:xfrm>
          <a:off x="429360" y="1022099"/>
          <a:ext cx="6853188" cy="4813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152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MS COCO</a:t>
            </a: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684508" y="62597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69" y="626067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31835" y="62597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" name="圖片 3" descr="一張含有 室內, 物件, 相片, 攤子 的圖片&#10;&#10;自動產生的描述">
            <a:extLst>
              <a:ext uri="{FF2B5EF4-FFF2-40B4-BE49-F238E27FC236}">
                <a16:creationId xmlns:a16="http://schemas.microsoft.com/office/drawing/2014/main" id="{D627852B-AAC4-4C9E-A1EC-E15342D4D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1" y="1133625"/>
            <a:ext cx="3240000" cy="2503136"/>
          </a:xfrm>
          <a:prstGeom prst="rect">
            <a:avLst/>
          </a:prstGeom>
        </p:spPr>
      </p:pic>
      <p:pic>
        <p:nvPicPr>
          <p:cNvPr id="15" name="圖片 14" descr="一張含有 草, 室外, 建築物, 牛 的圖片&#10;&#10;自動產生的描述">
            <a:extLst>
              <a:ext uri="{FF2B5EF4-FFF2-40B4-BE49-F238E27FC236}">
                <a16:creationId xmlns:a16="http://schemas.microsoft.com/office/drawing/2014/main" id="{24999FF1-2E50-4371-8138-6C3D572F7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1" y="3977014"/>
            <a:ext cx="3240000" cy="2160715"/>
          </a:xfrm>
          <a:prstGeom prst="rect">
            <a:avLst/>
          </a:prstGeom>
        </p:spPr>
      </p:pic>
      <p:pic>
        <p:nvPicPr>
          <p:cNvPr id="19" name="圖片 18" descr="一張含有 室內, 房間, 坐, 桌 的圖片&#10;&#10;自動產生的描述">
            <a:extLst>
              <a:ext uri="{FF2B5EF4-FFF2-40B4-BE49-F238E27FC236}">
                <a16:creationId xmlns:a16="http://schemas.microsoft.com/office/drawing/2014/main" id="{9E003418-544F-40AC-B8D0-7EE2006B2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1161577"/>
            <a:ext cx="3240000" cy="2475184"/>
          </a:xfrm>
          <a:prstGeom prst="rect">
            <a:avLst/>
          </a:prstGeom>
        </p:spPr>
      </p:pic>
      <p:pic>
        <p:nvPicPr>
          <p:cNvPr id="22" name="圖片 21" descr="一張含有 室外, 草, 火車, 小 的圖片&#10;&#10;自動產生的描述">
            <a:extLst>
              <a:ext uri="{FF2B5EF4-FFF2-40B4-BE49-F238E27FC236}">
                <a16:creationId xmlns:a16="http://schemas.microsoft.com/office/drawing/2014/main" id="{26E89CD2-EBD7-4AB6-9BD5-CDB6A6CD1F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3977015"/>
            <a:ext cx="3240000" cy="2160715"/>
          </a:xfrm>
          <a:prstGeom prst="rect">
            <a:avLst/>
          </a:prstGeom>
        </p:spPr>
      </p:pic>
      <p:pic>
        <p:nvPicPr>
          <p:cNvPr id="24" name="圖片 23" descr="一張含有 室內, 物件, 坐, 小 的圖片&#10;&#10;自動產生的描述">
            <a:extLst>
              <a:ext uri="{FF2B5EF4-FFF2-40B4-BE49-F238E27FC236}">
                <a16:creationId xmlns:a16="http://schemas.microsoft.com/office/drawing/2014/main" id="{E0E9A30F-7F95-4B24-A77E-2F9962881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65" y="1159891"/>
            <a:ext cx="3240000" cy="2478556"/>
          </a:xfrm>
          <a:prstGeom prst="rect">
            <a:avLst/>
          </a:prstGeom>
        </p:spPr>
      </p:pic>
      <p:pic>
        <p:nvPicPr>
          <p:cNvPr id="27" name="圖片 26" descr="一張含有 室外, 草, 建築物, 曠野 的圖片&#10;&#10;自動產生的描述">
            <a:extLst>
              <a:ext uri="{FF2B5EF4-FFF2-40B4-BE49-F238E27FC236}">
                <a16:creationId xmlns:a16="http://schemas.microsoft.com/office/drawing/2014/main" id="{97CBFDBF-29BA-423E-9F78-0160626F9E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65" y="3965505"/>
            <a:ext cx="3240000" cy="21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MS COCO</a:t>
            </a: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752599" y="6246675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69" y="624960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263744" y="624960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283C98D-B480-47E1-8F88-3C1EDD65B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591" y="4143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" name="圖片 3" descr="一張含有 室外, 建築物, 坐, 汽車 的圖片&#10;&#10;自動產生的描述">
            <a:extLst>
              <a:ext uri="{FF2B5EF4-FFF2-40B4-BE49-F238E27FC236}">
                <a16:creationId xmlns:a16="http://schemas.microsoft.com/office/drawing/2014/main" id="{41BE22F1-33BA-42AA-9597-B6430DB1E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3" y="1110569"/>
            <a:ext cx="3240000" cy="2464653"/>
          </a:xfrm>
          <a:prstGeom prst="rect">
            <a:avLst/>
          </a:prstGeom>
        </p:spPr>
      </p:pic>
      <p:pic>
        <p:nvPicPr>
          <p:cNvPr id="15" name="圖片 14" descr="一張含有 路面, 藍色, 正面, 貨車 的圖片&#10;&#10;自動產生的描述">
            <a:extLst>
              <a:ext uri="{FF2B5EF4-FFF2-40B4-BE49-F238E27FC236}">
                <a16:creationId xmlns:a16="http://schemas.microsoft.com/office/drawing/2014/main" id="{2A228990-69B6-4C5A-9328-BB65CF5E0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3" y="3750038"/>
            <a:ext cx="3240000" cy="2336578"/>
          </a:xfrm>
          <a:prstGeom prst="rect">
            <a:avLst/>
          </a:prstGeom>
        </p:spPr>
      </p:pic>
      <p:pic>
        <p:nvPicPr>
          <p:cNvPr id="25" name="圖片 24" descr="一張含有 室外, 建築物, 相片, 坐 的圖片&#10;&#10;自動產生的描述">
            <a:extLst>
              <a:ext uri="{FF2B5EF4-FFF2-40B4-BE49-F238E27FC236}">
                <a16:creationId xmlns:a16="http://schemas.microsoft.com/office/drawing/2014/main" id="{0B79A4CF-41FD-4926-B34B-D60B0B98B3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1110878"/>
            <a:ext cx="3240000" cy="2433793"/>
          </a:xfrm>
          <a:prstGeom prst="rect">
            <a:avLst/>
          </a:prstGeom>
        </p:spPr>
      </p:pic>
      <p:pic>
        <p:nvPicPr>
          <p:cNvPr id="29" name="圖片 28" descr="一張含有 路面, 室外, 藍色, 正面 的圖片&#10;&#10;自動產生的描述">
            <a:extLst>
              <a:ext uri="{FF2B5EF4-FFF2-40B4-BE49-F238E27FC236}">
                <a16:creationId xmlns:a16="http://schemas.microsoft.com/office/drawing/2014/main" id="{BB9924F8-8436-487B-8C64-0581AA6B01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8" y="3772524"/>
            <a:ext cx="3240000" cy="2309296"/>
          </a:xfrm>
          <a:prstGeom prst="rect">
            <a:avLst/>
          </a:prstGeom>
        </p:spPr>
      </p:pic>
      <p:pic>
        <p:nvPicPr>
          <p:cNvPr id="31" name="圖片 30" descr="一張含有 建築物, 室外, 相片, 坐 的圖片&#10;&#10;自動產生的描述">
            <a:extLst>
              <a:ext uri="{FF2B5EF4-FFF2-40B4-BE49-F238E27FC236}">
                <a16:creationId xmlns:a16="http://schemas.microsoft.com/office/drawing/2014/main" id="{7074FEAA-2508-4D05-8BE8-83BC6D3A1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73" y="1144681"/>
            <a:ext cx="3240000" cy="2430541"/>
          </a:xfrm>
          <a:prstGeom prst="rect">
            <a:avLst/>
          </a:prstGeom>
        </p:spPr>
      </p:pic>
      <p:pic>
        <p:nvPicPr>
          <p:cNvPr id="33" name="圖片 32" descr="一張含有 路面, 室外, 藍色, 正面 的圖片&#10;&#10;自動產生的描述">
            <a:extLst>
              <a:ext uri="{FF2B5EF4-FFF2-40B4-BE49-F238E27FC236}">
                <a16:creationId xmlns:a16="http://schemas.microsoft.com/office/drawing/2014/main" id="{E5477CAF-4910-4319-B8CE-E95B2BFFD4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77" y="3820486"/>
            <a:ext cx="3240000" cy="230929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B916E3A-FAFE-4FED-9D29-D5DF90EA5560}"/>
              </a:ext>
            </a:extLst>
          </p:cNvPr>
          <p:cNvSpPr/>
          <p:nvPr/>
        </p:nvSpPr>
        <p:spPr>
          <a:xfrm>
            <a:off x="5737941" y="279249"/>
            <a:ext cx="498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drl-RPN</a:t>
            </a:r>
            <a:r>
              <a:rPr lang="zh-TW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在搜尋時容易往四周或是角落去搜尋</a:t>
            </a:r>
            <a:endParaRPr lang="en-US" altLang="zh-TW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1B4367"/>
                </a:solidFill>
              </a:rPr>
              <a:t>關注區域有重疊的情況，導致重複觀察</a:t>
            </a:r>
            <a:endParaRPr lang="zh-TW" altLang="en-US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2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路面, 藍色, 正面, 貨車 的圖片&#10;&#10;自動產生的描述">
            <a:extLst>
              <a:ext uri="{FF2B5EF4-FFF2-40B4-BE49-F238E27FC236}">
                <a16:creationId xmlns:a16="http://schemas.microsoft.com/office/drawing/2014/main" id="{B919846F-6FA1-44D9-BACE-939E1AE74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0" y="1629000"/>
            <a:ext cx="4991915" cy="3600000"/>
          </a:xfrm>
          <a:prstGeom prst="rect">
            <a:avLst/>
          </a:prstGeom>
        </p:spPr>
      </p:pic>
      <p:pic>
        <p:nvPicPr>
          <p:cNvPr id="4" name="圖片 3" descr="一張含有 草, 室外, 建築物, 牛 的圖片&#10;&#10;自動產生的描述">
            <a:extLst>
              <a:ext uri="{FF2B5EF4-FFF2-40B4-BE49-F238E27FC236}">
                <a16:creationId xmlns:a16="http://schemas.microsoft.com/office/drawing/2014/main" id="{4F8AB57C-A053-4EB8-BF39-4296CD4FD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97" y="1629000"/>
            <a:ext cx="539821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2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0808"/>
            <a:ext cx="258416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大腸鏡資料集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之實驗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A121C5FC-68B5-41C0-8122-F4E510F1EADB}"/>
              </a:ext>
            </a:extLst>
          </p:cNvPr>
          <p:cNvGrpSpPr/>
          <p:nvPr/>
        </p:nvGrpSpPr>
        <p:grpSpPr>
          <a:xfrm>
            <a:off x="7070184" y="1771879"/>
            <a:ext cx="4188326" cy="677109"/>
            <a:chOff x="5917702" y="505380"/>
            <a:chExt cx="4188326" cy="677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68C8D91-CF12-4618-8206-6FCB1E61E082}"/>
                    </a:ext>
                  </a:extLst>
                </p:cNvPr>
                <p:cNvSpPr/>
                <p:nvPr/>
              </p:nvSpPr>
              <p:spPr>
                <a:xfrm>
                  <a:off x="5917702" y="505380"/>
                  <a:ext cx="7713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𝑨𝑷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1B4367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𝟓𝟎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68C8D91-CF12-4618-8206-6FCB1E61E0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02" y="505380"/>
                  <a:ext cx="7713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33FCBC7-A2E3-42F2-A6C3-3C282250398F}"/>
                    </a:ext>
                  </a:extLst>
                </p:cNvPr>
                <p:cNvSpPr/>
                <p:nvPr/>
              </p:nvSpPr>
              <p:spPr>
                <a:xfrm>
                  <a:off x="5917702" y="874712"/>
                  <a:ext cx="418832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TW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GRP-HAI</a:t>
                  </a:r>
                  <a:r>
                    <a:rPr lang="zh-TW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、</a:t>
                  </a:r>
                  <a:r>
                    <a:rPr lang="en-US" altLang="zh-TW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LRP-HAI</a:t>
                  </a:r>
                  <a:r>
                    <a:rPr lang="zh-TW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r>
                    <a:rPr lang="zh-TW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上比</a:t>
                  </a:r>
                  <a:r>
                    <a:rPr lang="en-US" altLang="zh-TW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drl-RPN</a:t>
                  </a:r>
                  <a:r>
                    <a:rPr lang="zh-TW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好一點</a:t>
                  </a:r>
                  <a:endParaRPr lang="zh-TW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33FCBC7-A2E3-42F2-A6C3-3C2822503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02" y="874712"/>
                  <a:ext cx="418832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46" t="-6000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1BCEA3C-2E7E-4537-9A4D-A39779CA269A}"/>
              </a:ext>
            </a:extLst>
          </p:cNvPr>
          <p:cNvGrpSpPr/>
          <p:nvPr/>
        </p:nvGrpSpPr>
        <p:grpSpPr>
          <a:xfrm>
            <a:off x="7070184" y="2749692"/>
            <a:ext cx="3825086" cy="677109"/>
            <a:chOff x="5917702" y="505380"/>
            <a:chExt cx="3825086" cy="67710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BE4876-BE34-4069-94B8-843CA98121BD}"/>
                </a:ext>
              </a:extLst>
            </p:cNvPr>
            <p:cNvSpPr/>
            <p:nvPr/>
          </p:nvSpPr>
          <p:spPr>
            <a:xfrm>
              <a:off x="5917702" y="505380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平均搜尋次數</a:t>
              </a:r>
              <a:r>
                <a:rPr lang="zh-TW" altLang="en-US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、</a:t>
              </a:r>
              <a:r>
                <a:rPr lang="zh-TW" altLang="zh-TW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平均搜尋面積</a:t>
              </a:r>
              <a:endParaRPr lang="zh-TW" altLang="en-US" b="1" dirty="0">
                <a:solidFill>
                  <a:srgbClr val="1B4367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B9C7AD-2774-4419-8DE6-DCC7DE3A74A9}"/>
                </a:ext>
              </a:extLst>
            </p:cNvPr>
            <p:cNvSpPr/>
            <p:nvPr/>
          </p:nvSpPr>
          <p:spPr>
            <a:xfrm>
              <a:off x="5917702" y="874712"/>
              <a:ext cx="3825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、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LRP-HAI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均比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drl-RPN</a:t>
              </a:r>
              <a:r>
                <a:rPr lang="zh-TW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好非常多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55B15BC-16D3-4FAF-935B-A5EE036BC8F0}"/>
              </a:ext>
            </a:extLst>
          </p:cNvPr>
          <p:cNvGrpSpPr/>
          <p:nvPr/>
        </p:nvGrpSpPr>
        <p:grpSpPr>
          <a:xfrm>
            <a:off x="7070184" y="3727505"/>
            <a:ext cx="3645550" cy="892552"/>
            <a:chOff x="5917702" y="505380"/>
            <a:chExt cx="3645550" cy="89255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754814-89BE-4AE6-98B9-BA953FB49C92}"/>
                </a:ext>
              </a:extLst>
            </p:cNvPr>
            <p:cNvSpPr/>
            <p:nvPr/>
          </p:nvSpPr>
          <p:spPr>
            <a:xfrm>
              <a:off x="5917702" y="505380"/>
              <a:ext cx="2351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1B4367"/>
                  </a:solidFill>
                </a:rPr>
                <a:t>AP</a:t>
              </a:r>
              <a:r>
                <a:rPr lang="zh-TW" altLang="en-US" b="1" dirty="0">
                  <a:solidFill>
                    <a:srgbClr val="1B4367"/>
                  </a:solidFill>
                </a:rPr>
                <a:t>密度、搜尋貢獻度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9D4A61-EDD3-4AC2-BFE8-8198A14A4D63}"/>
                </a:ext>
              </a:extLst>
            </p:cNvPr>
            <p:cNvSpPr/>
            <p:nvPr/>
          </p:nvSpPr>
          <p:spPr>
            <a:xfrm>
              <a:off x="5917702" y="874712"/>
              <a:ext cx="36455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與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drl-RPN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好非常多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比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LRP-HAI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好一點點</a:t>
              </a:r>
            </a:p>
          </p:txBody>
        </p:sp>
      </p:grpSp>
      <p:graphicFrame>
        <p:nvGraphicFramePr>
          <p:cNvPr id="18" name="圖表 17">
            <a:extLst>
              <a:ext uri="{FF2B5EF4-FFF2-40B4-BE49-F238E27FC236}">
                <a16:creationId xmlns:a16="http://schemas.microsoft.com/office/drawing/2014/main" id="{674F8721-F9DD-4684-8E93-BAF9DFC1C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526797"/>
              </p:ext>
            </p:extLst>
          </p:nvPr>
        </p:nvGraphicFramePr>
        <p:xfrm>
          <a:off x="534699" y="1088381"/>
          <a:ext cx="5990620" cy="5008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85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11546" y="410486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研究目的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  <a:stCxn id="29" idx="6"/>
            <a:endCxn id="35" idx="1"/>
          </p:cNvCxnSpPr>
          <p:nvPr/>
        </p:nvCxnSpPr>
        <p:spPr>
          <a:xfrm flipV="1">
            <a:off x="3927161" y="2146322"/>
            <a:ext cx="1786171" cy="1282679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  <a:stCxn id="29" idx="6"/>
            <a:endCxn id="34" idx="2"/>
          </p:cNvCxnSpPr>
          <p:nvPr/>
        </p:nvCxnSpPr>
        <p:spPr>
          <a:xfrm flipV="1">
            <a:off x="3927161" y="3003298"/>
            <a:ext cx="1795001" cy="425703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  <a:stCxn id="29" idx="6"/>
            <a:endCxn id="40" idx="1"/>
          </p:cNvCxnSpPr>
          <p:nvPr/>
        </p:nvCxnSpPr>
        <p:spPr>
          <a:xfrm>
            <a:off x="3927161" y="3429001"/>
            <a:ext cx="1777343" cy="412138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cxnSpLocks/>
            <a:stCxn id="29" idx="6"/>
            <a:endCxn id="43" idx="1"/>
          </p:cNvCxnSpPr>
          <p:nvPr/>
        </p:nvCxnSpPr>
        <p:spPr>
          <a:xfrm>
            <a:off x="3927161" y="3429001"/>
            <a:ext cx="1786171" cy="126620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712155" y="1845535"/>
            <a:ext cx="555440" cy="555438"/>
            <a:chOff x="6368440" y="1774898"/>
            <a:chExt cx="555440" cy="555438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69617" y="1844852"/>
              <a:ext cx="5530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1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6257593" y="1968589"/>
            <a:ext cx="3608718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只搜尋部分區域以降低計算量</a:t>
            </a:r>
            <a:endParaRPr lang="en-US" altLang="zh-TW" sz="2000" b="1" kern="0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28" name="组合 3">
            <a:extLst>
              <a:ext uri="{FF2B5EF4-FFF2-40B4-BE49-F238E27FC236}">
                <a16:creationId xmlns:a16="http://schemas.microsoft.com/office/drawing/2014/main" id="{53C5D966-BF52-4AA0-BB0B-406174BD689A}"/>
              </a:ext>
            </a:extLst>
          </p:cNvPr>
          <p:cNvGrpSpPr/>
          <p:nvPr/>
        </p:nvGrpSpPr>
        <p:grpSpPr>
          <a:xfrm>
            <a:off x="2325690" y="2627313"/>
            <a:ext cx="1601471" cy="1603375"/>
            <a:chOff x="4863706" y="1161348"/>
            <a:chExt cx="1201103" cy="1202531"/>
          </a:xfrm>
          <a:solidFill>
            <a:srgbClr val="1B4367"/>
          </a:solidFill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ECE0C6CE-9E6A-48CF-8859-87F00E0E6010}"/>
                </a:ext>
              </a:extLst>
            </p:cNvPr>
            <p:cNvSpPr/>
            <p:nvPr/>
          </p:nvSpPr>
          <p:spPr>
            <a:xfrm>
              <a:off x="4863706" y="1161348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333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F2110E22-CF6F-4AA5-9BB6-D66C0E309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89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22162" y="2725579"/>
            <a:ext cx="563092" cy="555438"/>
            <a:chOff x="6368440" y="2745274"/>
            <a:chExt cx="563092" cy="555438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815228"/>
              <a:ext cx="5530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6" name="文本框 60">
            <a:extLst>
              <a:ext uri="{FF2B5EF4-FFF2-40B4-BE49-F238E27FC236}">
                <a16:creationId xmlns:a16="http://schemas.microsoft.com/office/drawing/2014/main" id="{C94D27CA-5B4C-4A15-AB4F-4093B82199E7}"/>
              </a:ext>
            </a:extLst>
          </p:cNvPr>
          <p:cNvSpPr txBox="1"/>
          <p:nvPr/>
        </p:nvSpPr>
        <p:spPr>
          <a:xfrm>
            <a:off x="6267597" y="2831488"/>
            <a:ext cx="2114404" cy="35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順序性物件偵測</a:t>
            </a:r>
            <a:endParaRPr lang="en-US" altLang="zh-CN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04504" y="3563420"/>
            <a:ext cx="563091" cy="555438"/>
            <a:chOff x="6273237" y="3790232"/>
            <a:chExt cx="563091" cy="555438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73237" y="3837118"/>
              <a:ext cx="5530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8" name="文本框 60">
            <a:extLst>
              <a:ext uri="{FF2B5EF4-FFF2-40B4-BE49-F238E27FC236}">
                <a16:creationId xmlns:a16="http://schemas.microsoft.com/office/drawing/2014/main" id="{E934E59D-2FEF-43D7-9739-795E0477CCEC}"/>
              </a:ext>
            </a:extLst>
          </p:cNvPr>
          <p:cNvSpPr txBox="1"/>
          <p:nvPr/>
        </p:nvSpPr>
        <p:spPr>
          <a:xfrm>
            <a:off x="6267595" y="3683732"/>
            <a:ext cx="488618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決定要搜尋之區域、自動停止搜尋</a:t>
            </a:r>
            <a:endParaRPr lang="en-US" altLang="zh-CN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12155" y="4417488"/>
            <a:ext cx="555440" cy="555438"/>
            <a:chOff x="6280888" y="4763850"/>
            <a:chExt cx="555440" cy="555438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82065" y="4810736"/>
              <a:ext cx="5530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9" name="文本框 60">
            <a:extLst>
              <a:ext uri="{FF2B5EF4-FFF2-40B4-BE49-F238E27FC236}">
                <a16:creationId xmlns:a16="http://schemas.microsoft.com/office/drawing/2014/main" id="{D397F48E-7EF0-4039-AE7E-C9FC63EB3CED}"/>
              </a:ext>
            </a:extLst>
          </p:cNvPr>
          <p:cNvSpPr txBox="1"/>
          <p:nvPr/>
        </p:nvSpPr>
        <p:spPr>
          <a:xfrm>
            <a:off x="6257589" y="4520799"/>
            <a:ext cx="3588711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2000" b="1" kern="0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不降低效能下提升搜尋的效率</a:t>
            </a:r>
            <a:endParaRPr lang="en-US" altLang="zh-CN" sz="20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大腸鏡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684508" y="62597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69" y="626067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31835" y="62597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4" name="圖片 13" descr="一張含有 坐, 小, 握住, 桌 的圖片&#10;&#10;自動產生的描述">
            <a:extLst>
              <a:ext uri="{FF2B5EF4-FFF2-40B4-BE49-F238E27FC236}">
                <a16:creationId xmlns:a16="http://schemas.microsoft.com/office/drawing/2014/main" id="{BE854EA3-9C5A-4789-B3E4-F77FA5170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6" y="1078164"/>
            <a:ext cx="3240000" cy="2438686"/>
          </a:xfrm>
          <a:prstGeom prst="rect">
            <a:avLst/>
          </a:prstGeom>
        </p:spPr>
      </p:pic>
      <p:pic>
        <p:nvPicPr>
          <p:cNvPr id="17" name="圖片 16" descr="一張含有 螢幕, 監視器, 電腦, 坐 的圖片&#10;&#10;自動產生的描述">
            <a:extLst>
              <a:ext uri="{FF2B5EF4-FFF2-40B4-BE49-F238E27FC236}">
                <a16:creationId xmlns:a16="http://schemas.microsoft.com/office/drawing/2014/main" id="{6662D912-69F8-497F-922A-BF8AB937D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6" y="3714863"/>
            <a:ext cx="3240000" cy="2438686"/>
          </a:xfrm>
          <a:prstGeom prst="rect">
            <a:avLst/>
          </a:prstGeom>
        </p:spPr>
      </p:pic>
      <p:pic>
        <p:nvPicPr>
          <p:cNvPr id="20" name="圖片 19" descr="一張含有 坐, 監視器, 螢幕, 握住 的圖片&#10;&#10;自動產生的描述">
            <a:extLst>
              <a:ext uri="{FF2B5EF4-FFF2-40B4-BE49-F238E27FC236}">
                <a16:creationId xmlns:a16="http://schemas.microsoft.com/office/drawing/2014/main" id="{492C0137-C8D8-4806-AC1F-72D81897C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7" y="1078164"/>
            <a:ext cx="3240000" cy="2438686"/>
          </a:xfrm>
          <a:prstGeom prst="rect">
            <a:avLst/>
          </a:prstGeom>
        </p:spPr>
      </p:pic>
      <p:pic>
        <p:nvPicPr>
          <p:cNvPr id="23" name="圖片 22" descr="一張含有 監視器, 室內, 螢幕, 坐 的圖片&#10;&#10;自動產生的描述">
            <a:extLst>
              <a:ext uri="{FF2B5EF4-FFF2-40B4-BE49-F238E27FC236}">
                <a16:creationId xmlns:a16="http://schemas.microsoft.com/office/drawing/2014/main" id="{AA5CFB5D-ADCE-4506-8D3E-E91A5890F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7" y="3714863"/>
            <a:ext cx="3240000" cy="2438686"/>
          </a:xfrm>
          <a:prstGeom prst="rect">
            <a:avLst/>
          </a:prstGeom>
        </p:spPr>
      </p:pic>
      <p:pic>
        <p:nvPicPr>
          <p:cNvPr id="26" name="圖片 25" descr="一張含有 坐, 監視器, 螢幕, 握住 的圖片&#10;&#10;自動產生的描述">
            <a:extLst>
              <a:ext uri="{FF2B5EF4-FFF2-40B4-BE49-F238E27FC236}">
                <a16:creationId xmlns:a16="http://schemas.microsoft.com/office/drawing/2014/main" id="{6AEE7097-83DF-40D4-BF92-E23670B7FE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58" y="1078164"/>
            <a:ext cx="3240000" cy="2438686"/>
          </a:xfrm>
          <a:prstGeom prst="rect">
            <a:avLst/>
          </a:prstGeom>
        </p:spPr>
      </p:pic>
      <p:pic>
        <p:nvPicPr>
          <p:cNvPr id="29" name="圖片 28" descr="一張含有 監視器, 螢幕, 坐, 相片 的圖片&#10;&#10;自動產生的描述">
            <a:extLst>
              <a:ext uri="{FF2B5EF4-FFF2-40B4-BE49-F238E27FC236}">
                <a16:creationId xmlns:a16="http://schemas.microsoft.com/office/drawing/2014/main" id="{D7E779B1-3EB4-4F8D-B160-FB6AC5B282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58" y="3714863"/>
            <a:ext cx="3240000" cy="24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9154"/>
            <a:ext cx="220789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大腸鏡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結果視覺化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4">
            <a:extLst>
              <a:ext uri="{FF2B5EF4-FFF2-40B4-BE49-F238E27FC236}">
                <a16:creationId xmlns:a16="http://schemas.microsoft.com/office/drawing/2014/main" id="{E340332A-A760-4B9F-BA5B-16476492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84103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FBE651C-C5C2-4993-A9C3-AF22D2D9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2467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3A0AA5B-BB42-4C37-BA35-65C81ED0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16525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782CD7F-BC10-4CB7-99D8-A887D7BA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25" y="201260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9236AEE-83DA-416B-82BE-DA1B561D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3" y="48496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 descr="一張含有 螢幕, 時鐘, 電視, 電腦 的圖片&#10;&#10;自動產生的描述">
            <a:extLst>
              <a:ext uri="{FF2B5EF4-FFF2-40B4-BE49-F238E27FC236}">
                <a16:creationId xmlns:a16="http://schemas.microsoft.com/office/drawing/2014/main" id="{35ED02CA-78E2-4D4A-9F16-2F2A7B6C90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0" y="942097"/>
            <a:ext cx="2088000" cy="2771660"/>
          </a:xfrm>
          <a:prstGeom prst="rect">
            <a:avLst/>
          </a:prstGeom>
        </p:spPr>
      </p:pic>
      <p:pic>
        <p:nvPicPr>
          <p:cNvPr id="17" name="圖片 16" descr="一張含有 食物 的圖片&#10;&#10;自動產生的描述">
            <a:extLst>
              <a:ext uri="{FF2B5EF4-FFF2-40B4-BE49-F238E27FC236}">
                <a16:creationId xmlns:a16="http://schemas.microsoft.com/office/drawing/2014/main" id="{E49A606C-617E-4E5C-9B93-82C057086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7" y="944566"/>
            <a:ext cx="2088000" cy="2769191"/>
          </a:xfrm>
          <a:prstGeom prst="rect">
            <a:avLst/>
          </a:prstGeom>
        </p:spPr>
      </p:pic>
      <p:pic>
        <p:nvPicPr>
          <p:cNvPr id="23" name="圖片 22" descr="一張含有 坐, 食物 的圖片&#10;&#10;自動產生的描述">
            <a:extLst>
              <a:ext uri="{FF2B5EF4-FFF2-40B4-BE49-F238E27FC236}">
                <a16:creationId xmlns:a16="http://schemas.microsoft.com/office/drawing/2014/main" id="{D5016849-639B-474D-B869-497B0CE6C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63" y="944565"/>
            <a:ext cx="2088000" cy="276919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2DCEE16-C2A4-489D-9E4B-60B01D0AC0CA}"/>
              </a:ext>
            </a:extLst>
          </p:cNvPr>
          <p:cNvSpPr txBox="1"/>
          <p:nvPr/>
        </p:nvSpPr>
        <p:spPr>
          <a:xfrm>
            <a:off x="1684508" y="638022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drl-RPN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E418DC-55EF-404F-9BDB-6BA8B8AF939E}"/>
              </a:ext>
            </a:extLst>
          </p:cNvPr>
          <p:cNvSpPr txBox="1"/>
          <p:nvPr/>
        </p:nvSpPr>
        <p:spPr>
          <a:xfrm>
            <a:off x="5508169" y="638116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GRP-HAI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88AF4B-3990-4B60-8205-AC8057A41BA3}"/>
              </a:ext>
            </a:extLst>
          </p:cNvPr>
          <p:cNvSpPr txBox="1"/>
          <p:nvPr/>
        </p:nvSpPr>
        <p:spPr>
          <a:xfrm>
            <a:off x="9331835" y="638022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1B4367"/>
                </a:solidFill>
              </a:rPr>
              <a:t>LRP-HAI</a:t>
            </a:r>
            <a:endParaRPr lang="zh-TW" altLang="en-US" dirty="0">
              <a:solidFill>
                <a:srgbClr val="1B4367"/>
              </a:solidFill>
            </a:endParaRPr>
          </a:p>
        </p:txBody>
      </p:sp>
      <p:pic>
        <p:nvPicPr>
          <p:cNvPr id="14" name="圖片 13" descr="一張含有 相片, 監視器, 螢幕, 坐 的圖片&#10;&#10;自動產生的描述">
            <a:extLst>
              <a:ext uri="{FF2B5EF4-FFF2-40B4-BE49-F238E27FC236}">
                <a16:creationId xmlns:a16="http://schemas.microsoft.com/office/drawing/2014/main" id="{E634B594-2ABD-4FE9-B2EE-5367914287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0" y="3873047"/>
            <a:ext cx="3240000" cy="2471260"/>
          </a:xfrm>
          <a:prstGeom prst="rect">
            <a:avLst/>
          </a:prstGeom>
        </p:spPr>
      </p:pic>
      <p:pic>
        <p:nvPicPr>
          <p:cNvPr id="20" name="圖片 19" descr="一張含有 室內, 監視器, 坐, 螢幕 的圖片&#10;&#10;自動產生的描述">
            <a:extLst>
              <a:ext uri="{FF2B5EF4-FFF2-40B4-BE49-F238E27FC236}">
                <a16:creationId xmlns:a16="http://schemas.microsoft.com/office/drawing/2014/main" id="{383DF994-8F9D-402B-9F5A-66E3A85D1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97" y="3905621"/>
            <a:ext cx="3240000" cy="2438686"/>
          </a:xfrm>
          <a:prstGeom prst="rect">
            <a:avLst/>
          </a:prstGeom>
        </p:spPr>
      </p:pic>
      <p:pic>
        <p:nvPicPr>
          <p:cNvPr id="26" name="圖片 25" descr="一張含有 室內, 監視器, 坐, 螢幕 的圖片&#10;&#10;自動產生的描述">
            <a:extLst>
              <a:ext uri="{FF2B5EF4-FFF2-40B4-BE49-F238E27FC236}">
                <a16:creationId xmlns:a16="http://schemas.microsoft.com/office/drawing/2014/main" id="{6D8A31C8-8302-4641-9A1F-FFA0D90C03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63" y="3905621"/>
            <a:ext cx="3240000" cy="243868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2EDFA15-38E5-4761-A854-7FA33C6A2A87}"/>
              </a:ext>
            </a:extLst>
          </p:cNvPr>
          <p:cNvSpPr/>
          <p:nvPr/>
        </p:nvSpPr>
        <p:spPr>
          <a:xfrm>
            <a:off x="5280246" y="383368"/>
            <a:ext cx="6038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zh-TW" dirty="0">
                <a:solidFill>
                  <a:srgbClr val="1B4367"/>
                </a:solidFill>
              </a:rPr>
              <a:t>與</a:t>
            </a: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</a:rPr>
              <a:t>能直接找到重點區域且能</a:t>
            </a:r>
            <a:r>
              <a:rPr lang="zh-TW" altLang="en-US" dirty="0">
                <a:solidFill>
                  <a:srgbClr val="1B4367"/>
                </a:solidFill>
              </a:rPr>
              <a:t>及</a:t>
            </a:r>
            <a:r>
              <a:rPr lang="zh-TW" altLang="zh-TW" dirty="0">
                <a:solidFill>
                  <a:srgbClr val="1B4367"/>
                </a:solidFill>
              </a:rPr>
              <a:t>時停止</a:t>
            </a:r>
            <a:endParaRPr lang="zh-TW" altLang="en-US" dirty="0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0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873221" y="414891"/>
            <a:ext cx="303025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運行速度與效能比較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02E5940-DDEF-40CA-8A8F-99DB736C005D}"/>
              </a:ext>
            </a:extLst>
          </p:cNvPr>
          <p:cNvSpPr/>
          <p:nvPr/>
        </p:nvSpPr>
        <p:spPr>
          <a:xfrm>
            <a:off x="8206338" y="876556"/>
            <a:ext cx="3859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的運行速度皆比</a:t>
            </a:r>
            <a:r>
              <a:rPr lang="en-US" altLang="zh-TW" dirty="0">
                <a:solidFill>
                  <a:srgbClr val="1B4367"/>
                </a:solidFill>
              </a:rPr>
              <a:t>drl-RPN</a:t>
            </a:r>
            <a:r>
              <a:rPr lang="zh-TW" altLang="zh-TW" dirty="0">
                <a:solidFill>
                  <a:srgbClr val="1B4367"/>
                </a:solidFill>
                <a:cs typeface="Times New Roman" panose="02020603050405020304" pitchFamily="18" charset="0"/>
              </a:rPr>
              <a:t>快</a:t>
            </a:r>
            <a:r>
              <a:rPr lang="zh-TW" altLang="en-US" dirty="0">
                <a:solidFill>
                  <a:srgbClr val="1B4367"/>
                </a:solidFill>
                <a:cs typeface="Times New Roman" panose="02020603050405020304" pitchFamily="18" charset="0"/>
              </a:rPr>
              <a:t>，</a:t>
            </a:r>
            <a:r>
              <a:rPr lang="zh-TW" altLang="zh-TW" dirty="0">
                <a:solidFill>
                  <a:srgbClr val="1B4367"/>
                </a:solidFill>
              </a:rPr>
              <a:t>標準差也比較小</a:t>
            </a:r>
            <a:endParaRPr lang="en-US" altLang="zh-TW" dirty="0">
              <a:solidFill>
                <a:srgbClr val="1B4367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F8C4DF-9B10-4228-86A0-BFABB847FAF7}"/>
              </a:ext>
            </a:extLst>
          </p:cNvPr>
          <p:cNvSpPr/>
          <p:nvPr/>
        </p:nvSpPr>
        <p:spPr>
          <a:xfrm>
            <a:off x="8206338" y="1859019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B4367"/>
                </a:solidFill>
              </a:rPr>
              <a:t>LRP-HAI</a:t>
            </a:r>
            <a:r>
              <a:rPr lang="zh-TW" altLang="en-US" dirty="0">
                <a:solidFill>
                  <a:srgbClr val="1B4367"/>
                </a:solidFill>
              </a:rPr>
              <a:t>比</a:t>
            </a:r>
            <a:r>
              <a:rPr lang="en-US" altLang="zh-TW" dirty="0">
                <a:solidFill>
                  <a:srgbClr val="1B4367"/>
                </a:solidFill>
              </a:rPr>
              <a:t>GRP-HAI</a:t>
            </a:r>
            <a:r>
              <a:rPr lang="zh-TW" altLang="en-US" dirty="0">
                <a:solidFill>
                  <a:srgbClr val="1B4367"/>
                </a:solidFill>
              </a:rPr>
              <a:t>快</a:t>
            </a: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D8EBB06-004D-4EED-BD13-6A36FE1D3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467905"/>
              </p:ext>
            </p:extLst>
          </p:nvPr>
        </p:nvGraphicFramePr>
        <p:xfrm>
          <a:off x="2713448" y="1160777"/>
          <a:ext cx="6765103" cy="453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99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92847" y="1452078"/>
            <a:ext cx="2000037" cy="2000037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/>
          </a:p>
        </p:txBody>
      </p:sp>
      <p:sp>
        <p:nvSpPr>
          <p:cNvPr id="12" name="文本框 11"/>
          <p:cNvSpPr txBox="1"/>
          <p:nvPr/>
        </p:nvSpPr>
        <p:spPr>
          <a:xfrm>
            <a:off x="3240211" y="3621137"/>
            <a:ext cx="570530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結論與未來展望</a:t>
            </a:r>
            <a:endParaRPr lang="zh-CN" altLang="en-US" sz="48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4937603" y="2452096"/>
            <a:ext cx="2310525" cy="6872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altLang="zh-CN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48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9360A2-DF96-4C6B-9BC3-F3DD86F8DD1B}"/>
              </a:ext>
            </a:extLst>
          </p:cNvPr>
          <p:cNvGrpSpPr/>
          <p:nvPr/>
        </p:nvGrpSpPr>
        <p:grpSpPr>
          <a:xfrm>
            <a:off x="2632191" y="1012910"/>
            <a:ext cx="6927618" cy="1877438"/>
            <a:chOff x="945848" y="1644510"/>
            <a:chExt cx="7248845" cy="187743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77EF676-2E78-42B9-A962-F78E2D5590F7}"/>
                </a:ext>
              </a:extLst>
            </p:cNvPr>
            <p:cNvSpPr/>
            <p:nvPr/>
          </p:nvSpPr>
          <p:spPr>
            <a:xfrm>
              <a:off x="1973758" y="2044620"/>
              <a:ext cx="622093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HAI: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基於混和注意力機制之深度強化學習搜尋網路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超越</a:t>
              </a:r>
              <a:r>
                <a:rPr lang="en-US" altLang="zh-TW" dirty="0"/>
                <a:t>drl-RPN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效能上略勝一籌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搜尋的效率大幅的提升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搜尋的區域較合理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6" name="组合 17">
              <a:extLst>
                <a:ext uri="{FF2B5EF4-FFF2-40B4-BE49-F238E27FC236}">
                  <a16:creationId xmlns:a16="http://schemas.microsoft.com/office/drawing/2014/main" id="{2B97D9CC-8300-4B24-A3EF-C5024E83094B}"/>
                </a:ext>
              </a:extLst>
            </p:cNvPr>
            <p:cNvGrpSpPr/>
            <p:nvPr/>
          </p:nvGrpSpPr>
          <p:grpSpPr>
            <a:xfrm>
              <a:off x="945848" y="1644510"/>
              <a:ext cx="802969" cy="802969"/>
              <a:chOff x="1201568" y="1323581"/>
              <a:chExt cx="602227" cy="602227"/>
            </a:xfrm>
            <a:solidFill>
              <a:schemeClr val="bg1"/>
            </a:solidFill>
          </p:grpSpPr>
          <p:sp>
            <p:nvSpPr>
              <p:cNvPr id="17" name="泪滴形 14">
                <a:extLst>
                  <a:ext uri="{FF2B5EF4-FFF2-40B4-BE49-F238E27FC236}">
                    <a16:creationId xmlns:a16="http://schemas.microsoft.com/office/drawing/2014/main" id="{D41503E8-7C3E-4D17-96A8-4CE5CD2915D5}"/>
                  </a:ext>
                </a:extLst>
              </p:cNvPr>
              <p:cNvSpPr/>
              <p:nvPr/>
            </p:nvSpPr>
            <p:spPr>
              <a:xfrm>
                <a:off x="1201568" y="13235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18" name="组合 8">
                <a:extLst>
                  <a:ext uri="{FF2B5EF4-FFF2-40B4-BE49-F238E27FC236}">
                    <a16:creationId xmlns:a16="http://schemas.microsoft.com/office/drawing/2014/main" id="{3877A2A0-B5AA-4DA5-9985-CA0B85CDC701}"/>
                  </a:ext>
                </a:extLst>
              </p:cNvPr>
              <p:cNvGrpSpPr/>
              <p:nvPr/>
            </p:nvGrpSpPr>
            <p:grpSpPr>
              <a:xfrm>
                <a:off x="1370273" y="1442634"/>
                <a:ext cx="264816" cy="364121"/>
                <a:chOff x="6766243" y="2767965"/>
                <a:chExt cx="139700" cy="192088"/>
              </a:xfrm>
              <a:grpFill/>
            </p:grpSpPr>
            <p:sp>
              <p:nvSpPr>
                <p:cNvPr id="19" name="Rectangle 27">
                  <a:extLst>
                    <a:ext uri="{FF2B5EF4-FFF2-40B4-BE49-F238E27FC236}">
                      <a16:creationId xmlns:a16="http://schemas.microsoft.com/office/drawing/2014/main" id="{392A7DBD-8DAE-4572-A11A-CE068B3E08CA}"/>
                    </a:ext>
                  </a:extLst>
                </p:cNvPr>
                <p:cNvSpPr/>
                <p:nvPr/>
              </p:nvSpPr>
              <p:spPr>
                <a:xfrm>
                  <a:off x="6766243" y="2807653"/>
                  <a:ext cx="22225" cy="152400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ectangle 28">
                  <a:extLst>
                    <a:ext uri="{FF2B5EF4-FFF2-40B4-BE49-F238E27FC236}">
                      <a16:creationId xmlns:a16="http://schemas.microsoft.com/office/drawing/2014/main" id="{CEBBF7B9-08FB-417E-A16A-CF8C5B21A9D4}"/>
                    </a:ext>
                  </a:extLst>
                </p:cNvPr>
                <p:cNvSpPr/>
                <p:nvPr/>
              </p:nvSpPr>
              <p:spPr>
                <a:xfrm>
                  <a:off x="6807518" y="2783840"/>
                  <a:ext cx="20637" cy="17621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Rectangle 29">
                  <a:extLst>
                    <a:ext uri="{FF2B5EF4-FFF2-40B4-BE49-F238E27FC236}">
                      <a16:creationId xmlns:a16="http://schemas.microsoft.com/office/drawing/2014/main" id="{6799801C-20F9-4344-849C-A35B2C33D7A9}"/>
                    </a:ext>
                  </a:extLst>
                </p:cNvPr>
                <p:cNvSpPr/>
                <p:nvPr/>
              </p:nvSpPr>
              <p:spPr>
                <a:xfrm>
                  <a:off x="6844030" y="2767965"/>
                  <a:ext cx="22225" cy="192088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FF05C938-310F-474A-A5BA-DEC8896E738A}"/>
                    </a:ext>
                  </a:extLst>
                </p:cNvPr>
                <p:cNvSpPr/>
                <p:nvPr/>
              </p:nvSpPr>
              <p:spPr>
                <a:xfrm>
                  <a:off x="6882130" y="2866390"/>
                  <a:ext cx="23813" cy="9366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1659497-BDD1-48EC-8845-8FE7C99E5BCE}"/>
                </a:ext>
              </a:extLst>
            </p:cNvPr>
            <p:cNvSpPr/>
            <p:nvPr/>
          </p:nvSpPr>
          <p:spPr>
            <a:xfrm>
              <a:off x="1973757" y="1644510"/>
              <a:ext cx="60879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提出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GRP-HAI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與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LRP-HAI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48EF384-A0F8-4020-98A2-505530AF547C}"/>
              </a:ext>
            </a:extLst>
          </p:cNvPr>
          <p:cNvGrpSpPr/>
          <p:nvPr/>
        </p:nvGrpSpPr>
        <p:grpSpPr>
          <a:xfrm>
            <a:off x="2632192" y="3325287"/>
            <a:ext cx="6321225" cy="1047817"/>
            <a:chOff x="945850" y="4205258"/>
            <a:chExt cx="6321225" cy="104781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EA17D8-E628-4F9D-917B-EE26D0C28926}"/>
                </a:ext>
              </a:extLst>
            </p:cNvPr>
            <p:cNvSpPr/>
            <p:nvPr/>
          </p:nvSpPr>
          <p:spPr>
            <a:xfrm>
              <a:off x="1928207" y="4206634"/>
              <a:ext cx="24609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順序性搜尋之優勢</a:t>
              </a:r>
              <a:endParaRPr lang="en-US" altLang="zh-TW" sz="2000" dirty="0">
                <a:solidFill>
                  <a:srgbClr val="1B4367"/>
                </a:solidFill>
              </a:endParaRPr>
            </a:p>
          </p:txBody>
        </p:sp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16BF032F-5446-479D-AFBF-48EE8D1E7771}"/>
                </a:ext>
              </a:extLst>
            </p:cNvPr>
            <p:cNvGrpSpPr/>
            <p:nvPr/>
          </p:nvGrpSpPr>
          <p:grpSpPr>
            <a:xfrm>
              <a:off x="945850" y="4205258"/>
              <a:ext cx="767386" cy="802969"/>
              <a:chOff x="1201569" y="2977467"/>
              <a:chExt cx="575540" cy="602227"/>
            </a:xfrm>
            <a:solidFill>
              <a:schemeClr val="bg1"/>
            </a:solidFill>
          </p:grpSpPr>
          <p:sp>
            <p:nvSpPr>
              <p:cNvPr id="24" name="泪滴形 39">
                <a:extLst>
                  <a:ext uri="{FF2B5EF4-FFF2-40B4-BE49-F238E27FC236}">
                    <a16:creationId xmlns:a16="http://schemas.microsoft.com/office/drawing/2014/main" id="{A0D7C47B-9BCB-457E-9CBF-A21300B99865}"/>
                  </a:ext>
                </a:extLst>
              </p:cNvPr>
              <p:cNvSpPr/>
              <p:nvPr/>
            </p:nvSpPr>
            <p:spPr>
              <a:xfrm>
                <a:off x="1201569" y="2977467"/>
                <a:ext cx="575540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EFE454D0-FFD8-4CD5-BFCA-1FFE38681988}"/>
                  </a:ext>
                </a:extLst>
              </p:cNvPr>
              <p:cNvSpPr/>
              <p:nvPr/>
            </p:nvSpPr>
            <p:spPr>
              <a:xfrm>
                <a:off x="1311282" y="3111644"/>
                <a:ext cx="382799" cy="33631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134" h="117">
                    <a:moveTo>
                      <a:pt x="134" y="20"/>
                    </a:moveTo>
                    <a:cubicBezTo>
                      <a:pt x="134" y="9"/>
                      <a:pt x="125" y="0"/>
                      <a:pt x="114" y="0"/>
                    </a:cubicBezTo>
                    <a:cubicBezTo>
                      <a:pt x="103" y="0"/>
                      <a:pt x="94" y="9"/>
                      <a:pt x="94" y="20"/>
                    </a:cubicBezTo>
                    <a:cubicBezTo>
                      <a:pt x="94" y="26"/>
                      <a:pt x="96" y="31"/>
                      <a:pt x="100" y="34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5" y="62"/>
                      <a:pt x="23" y="62"/>
                      <a:pt x="21" y="62"/>
                    </a:cubicBezTo>
                    <a:cubicBezTo>
                      <a:pt x="9" y="62"/>
                      <a:pt x="0" y="71"/>
                      <a:pt x="0" y="82"/>
                    </a:cubicBezTo>
                    <a:cubicBezTo>
                      <a:pt x="0" y="93"/>
                      <a:pt x="9" y="102"/>
                      <a:pt x="21" y="102"/>
                    </a:cubicBezTo>
                    <a:cubicBezTo>
                      <a:pt x="32" y="102"/>
                      <a:pt x="41" y="93"/>
                      <a:pt x="41" y="82"/>
                    </a:cubicBezTo>
                    <a:cubicBezTo>
                      <a:pt x="41" y="81"/>
                      <a:pt x="41" y="79"/>
                      <a:pt x="40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8" y="37"/>
                      <a:pt x="134" y="29"/>
                      <a:pt x="134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 sz="2489"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0331E2-F708-4D35-97B5-32454C6D2CB3}"/>
                </a:ext>
              </a:extLst>
            </p:cNvPr>
            <p:cNvSpPr/>
            <p:nvPr/>
          </p:nvSpPr>
          <p:spPr>
            <a:xfrm>
              <a:off x="1928207" y="4606744"/>
              <a:ext cx="53388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搜尋部份區域就達到類似的效能</a:t>
              </a:r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dirty="0"/>
                <a:t>可告訴使用者觀察的區域，使物件偵測具合理性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5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13047"/>
            <a:ext cx="301561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未來展望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9360A2-DF96-4C6B-9BC3-F3DD86F8DD1B}"/>
              </a:ext>
            </a:extLst>
          </p:cNvPr>
          <p:cNvGrpSpPr/>
          <p:nvPr/>
        </p:nvGrpSpPr>
        <p:grpSpPr>
          <a:xfrm>
            <a:off x="2453656" y="1919073"/>
            <a:ext cx="6800567" cy="802969"/>
            <a:chOff x="945848" y="1644510"/>
            <a:chExt cx="7115903" cy="802969"/>
          </a:xfrm>
        </p:grpSpPr>
        <p:grpSp>
          <p:nvGrpSpPr>
            <p:cNvPr id="16" name="组合 17">
              <a:extLst>
                <a:ext uri="{FF2B5EF4-FFF2-40B4-BE49-F238E27FC236}">
                  <a16:creationId xmlns:a16="http://schemas.microsoft.com/office/drawing/2014/main" id="{2B97D9CC-8300-4B24-A3EF-C5024E83094B}"/>
                </a:ext>
              </a:extLst>
            </p:cNvPr>
            <p:cNvGrpSpPr/>
            <p:nvPr/>
          </p:nvGrpSpPr>
          <p:grpSpPr>
            <a:xfrm>
              <a:off x="945848" y="1644510"/>
              <a:ext cx="802969" cy="802969"/>
              <a:chOff x="1201568" y="1323581"/>
              <a:chExt cx="602227" cy="602227"/>
            </a:xfrm>
            <a:solidFill>
              <a:schemeClr val="bg1"/>
            </a:solidFill>
          </p:grpSpPr>
          <p:sp>
            <p:nvSpPr>
              <p:cNvPr id="17" name="泪滴形 14">
                <a:extLst>
                  <a:ext uri="{FF2B5EF4-FFF2-40B4-BE49-F238E27FC236}">
                    <a16:creationId xmlns:a16="http://schemas.microsoft.com/office/drawing/2014/main" id="{D41503E8-7C3E-4D17-96A8-4CE5CD2915D5}"/>
                  </a:ext>
                </a:extLst>
              </p:cNvPr>
              <p:cNvSpPr/>
              <p:nvPr/>
            </p:nvSpPr>
            <p:spPr>
              <a:xfrm>
                <a:off x="1201568" y="1323581"/>
                <a:ext cx="602227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grpSp>
            <p:nvGrpSpPr>
              <p:cNvPr id="18" name="组合 8">
                <a:extLst>
                  <a:ext uri="{FF2B5EF4-FFF2-40B4-BE49-F238E27FC236}">
                    <a16:creationId xmlns:a16="http://schemas.microsoft.com/office/drawing/2014/main" id="{3877A2A0-B5AA-4DA5-9985-CA0B85CDC701}"/>
                  </a:ext>
                </a:extLst>
              </p:cNvPr>
              <p:cNvGrpSpPr/>
              <p:nvPr/>
            </p:nvGrpSpPr>
            <p:grpSpPr>
              <a:xfrm>
                <a:off x="1370273" y="1442634"/>
                <a:ext cx="264816" cy="364121"/>
                <a:chOff x="6766243" y="2767965"/>
                <a:chExt cx="139700" cy="192088"/>
              </a:xfrm>
              <a:grpFill/>
            </p:grpSpPr>
            <p:sp>
              <p:nvSpPr>
                <p:cNvPr id="19" name="Rectangle 27">
                  <a:extLst>
                    <a:ext uri="{FF2B5EF4-FFF2-40B4-BE49-F238E27FC236}">
                      <a16:creationId xmlns:a16="http://schemas.microsoft.com/office/drawing/2014/main" id="{392A7DBD-8DAE-4572-A11A-CE068B3E08CA}"/>
                    </a:ext>
                  </a:extLst>
                </p:cNvPr>
                <p:cNvSpPr/>
                <p:nvPr/>
              </p:nvSpPr>
              <p:spPr>
                <a:xfrm>
                  <a:off x="6766243" y="2807653"/>
                  <a:ext cx="22225" cy="152400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ectangle 28">
                  <a:extLst>
                    <a:ext uri="{FF2B5EF4-FFF2-40B4-BE49-F238E27FC236}">
                      <a16:creationId xmlns:a16="http://schemas.microsoft.com/office/drawing/2014/main" id="{CEBBF7B9-08FB-417E-A16A-CF8C5B21A9D4}"/>
                    </a:ext>
                  </a:extLst>
                </p:cNvPr>
                <p:cNvSpPr/>
                <p:nvPr/>
              </p:nvSpPr>
              <p:spPr>
                <a:xfrm>
                  <a:off x="6807518" y="2783840"/>
                  <a:ext cx="20637" cy="17621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Rectangle 29">
                  <a:extLst>
                    <a:ext uri="{FF2B5EF4-FFF2-40B4-BE49-F238E27FC236}">
                      <a16:creationId xmlns:a16="http://schemas.microsoft.com/office/drawing/2014/main" id="{6799801C-20F9-4344-849C-A35B2C33D7A9}"/>
                    </a:ext>
                  </a:extLst>
                </p:cNvPr>
                <p:cNvSpPr/>
                <p:nvPr/>
              </p:nvSpPr>
              <p:spPr>
                <a:xfrm>
                  <a:off x="6844030" y="2767965"/>
                  <a:ext cx="22225" cy="192088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FF05C938-310F-474A-A5BA-DEC8896E738A}"/>
                    </a:ext>
                  </a:extLst>
                </p:cNvPr>
                <p:cNvSpPr/>
                <p:nvPr/>
              </p:nvSpPr>
              <p:spPr>
                <a:xfrm>
                  <a:off x="6882130" y="2866390"/>
                  <a:ext cx="23813" cy="93663"/>
                </a:xfrm>
                <a:prstGeom prst="rect">
                  <a:avLst/>
                </a:prstGeom>
                <a:grpFill/>
                <a:ln w="9525">
                  <a:noFill/>
                  <a:miter/>
                </a:ln>
              </p:spPr>
              <p:txBody>
                <a:bodyPr/>
                <a:lstStyle/>
                <a:p>
                  <a:pPr lvl="0" eaLnBrk="1" hangingPunct="1"/>
                  <a:endParaRPr lang="zh-CN" altLang="en-US" sz="2489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1659497-BDD1-48EC-8845-8FE7C99E5BCE}"/>
                </a:ext>
              </a:extLst>
            </p:cNvPr>
            <p:cNvSpPr/>
            <p:nvPr/>
          </p:nvSpPr>
          <p:spPr>
            <a:xfrm>
              <a:off x="1973757" y="1712112"/>
              <a:ext cx="60879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關注區域預設為固定長寬的長方形區域，未來可以學習去調整大小，使搜尋更彈性</a:t>
              </a:r>
              <a:endParaRPr lang="en-US" altLang="zh-TW" sz="2000" b="1" dirty="0">
                <a:solidFill>
                  <a:srgbClr val="1B4367"/>
                </a:solidFill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FFD09F1-E8EC-4EF0-85AC-560B0FD3B436}"/>
              </a:ext>
            </a:extLst>
          </p:cNvPr>
          <p:cNvGrpSpPr/>
          <p:nvPr/>
        </p:nvGrpSpPr>
        <p:grpSpPr>
          <a:xfrm>
            <a:off x="2453656" y="3766404"/>
            <a:ext cx="4107008" cy="802969"/>
            <a:chOff x="945850" y="4205258"/>
            <a:chExt cx="4107008" cy="80296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D536CA-2773-4240-858B-6F3981CF06B7}"/>
                </a:ext>
              </a:extLst>
            </p:cNvPr>
            <p:cNvSpPr/>
            <p:nvPr/>
          </p:nvSpPr>
          <p:spPr>
            <a:xfrm>
              <a:off x="1934068" y="4406687"/>
              <a:ext cx="311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將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HAI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用於其他任務上</a:t>
              </a:r>
              <a:endParaRPr lang="en-US" altLang="zh-TW" sz="2000" dirty="0">
                <a:solidFill>
                  <a:srgbClr val="1B4367"/>
                </a:solidFill>
              </a:endParaRPr>
            </a:p>
          </p:txBody>
        </p:sp>
        <p:grpSp>
          <p:nvGrpSpPr>
            <p:cNvPr id="29" name="组合 18">
              <a:extLst>
                <a:ext uri="{FF2B5EF4-FFF2-40B4-BE49-F238E27FC236}">
                  <a16:creationId xmlns:a16="http://schemas.microsoft.com/office/drawing/2014/main" id="{D02EC044-ADCF-44DA-BF24-F7370AEC791A}"/>
                </a:ext>
              </a:extLst>
            </p:cNvPr>
            <p:cNvGrpSpPr/>
            <p:nvPr/>
          </p:nvGrpSpPr>
          <p:grpSpPr>
            <a:xfrm>
              <a:off x="945850" y="4205258"/>
              <a:ext cx="773246" cy="802969"/>
              <a:chOff x="1201569" y="2977467"/>
              <a:chExt cx="579935" cy="602227"/>
            </a:xfrm>
            <a:solidFill>
              <a:schemeClr val="bg1"/>
            </a:solidFill>
          </p:grpSpPr>
          <p:sp>
            <p:nvSpPr>
              <p:cNvPr id="31" name="泪滴形 39">
                <a:extLst>
                  <a:ext uri="{FF2B5EF4-FFF2-40B4-BE49-F238E27FC236}">
                    <a16:creationId xmlns:a16="http://schemas.microsoft.com/office/drawing/2014/main" id="{5DF65345-C487-422C-B929-6D6BBB0BD8EC}"/>
                  </a:ext>
                </a:extLst>
              </p:cNvPr>
              <p:cNvSpPr/>
              <p:nvPr/>
            </p:nvSpPr>
            <p:spPr>
              <a:xfrm>
                <a:off x="1201569" y="2977467"/>
                <a:ext cx="579935" cy="602227"/>
              </a:xfrm>
              <a:prstGeom prst="teardrop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9E853DF9-3675-4444-AB2E-798B0D45135A}"/>
                  </a:ext>
                </a:extLst>
              </p:cNvPr>
              <p:cNvSpPr/>
              <p:nvPr/>
            </p:nvSpPr>
            <p:spPr>
              <a:xfrm>
                <a:off x="1311282" y="3111644"/>
                <a:ext cx="382799" cy="33631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134" h="117">
                    <a:moveTo>
                      <a:pt x="134" y="20"/>
                    </a:moveTo>
                    <a:cubicBezTo>
                      <a:pt x="134" y="9"/>
                      <a:pt x="125" y="0"/>
                      <a:pt x="114" y="0"/>
                    </a:cubicBezTo>
                    <a:cubicBezTo>
                      <a:pt x="103" y="0"/>
                      <a:pt x="94" y="9"/>
                      <a:pt x="94" y="20"/>
                    </a:cubicBezTo>
                    <a:cubicBezTo>
                      <a:pt x="94" y="26"/>
                      <a:pt x="96" y="31"/>
                      <a:pt x="100" y="34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5" y="62"/>
                      <a:pt x="23" y="62"/>
                      <a:pt x="21" y="62"/>
                    </a:cubicBezTo>
                    <a:cubicBezTo>
                      <a:pt x="9" y="62"/>
                      <a:pt x="0" y="71"/>
                      <a:pt x="0" y="82"/>
                    </a:cubicBezTo>
                    <a:cubicBezTo>
                      <a:pt x="0" y="93"/>
                      <a:pt x="9" y="102"/>
                      <a:pt x="21" y="102"/>
                    </a:cubicBezTo>
                    <a:cubicBezTo>
                      <a:pt x="32" y="102"/>
                      <a:pt x="41" y="93"/>
                      <a:pt x="41" y="82"/>
                    </a:cubicBezTo>
                    <a:cubicBezTo>
                      <a:pt x="41" y="81"/>
                      <a:pt x="41" y="79"/>
                      <a:pt x="40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8" y="37"/>
                      <a:pt x="134" y="29"/>
                      <a:pt x="134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 sz="2489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218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243345" y="2828835"/>
            <a:ext cx="5705309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謝謝聆聽</a:t>
            </a:r>
            <a:endParaRPr lang="zh-CN" altLang="en-US" sz="72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99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2F143-67FB-43B2-BDAD-223B7F000C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1B4367"/>
                </a:solidFill>
              </a:rPr>
              <a:t>Confusion Metrics</a:t>
            </a:r>
            <a:endParaRPr lang="zh-TW" altLang="en-US" dirty="0">
              <a:solidFill>
                <a:srgbClr val="1B4367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B2AAA5-9DB9-4508-A1F2-EB6D56CA8829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81" y="1690688"/>
            <a:ext cx="4492625" cy="2724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A9C390-56AB-4B16-B1BC-EE1EF1162921}"/>
                  </a:ext>
                </a:extLst>
              </p:cNvPr>
              <p:cNvSpPr/>
              <p:nvPr/>
            </p:nvSpPr>
            <p:spPr>
              <a:xfrm>
                <a:off x="6487759" y="2025286"/>
                <a:ext cx="4100866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TW" altLang="en-US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TW" altLang="en-US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zh-TW" altLang="en-US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TW" altLang="en-US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𝑑𝑒𝑡𝑒𝑐𝑡𝑖𝑜𝑛𝑠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A9C390-56AB-4B16-B1BC-EE1EF1162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59" y="2025286"/>
                <a:ext cx="4100866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7F3478-E905-492A-902C-5E3981DAC8E6}"/>
                  </a:ext>
                </a:extLst>
              </p:cNvPr>
              <p:cNvSpPr/>
              <p:nvPr/>
            </p:nvSpPr>
            <p:spPr>
              <a:xfrm>
                <a:off x="6487759" y="3590865"/>
                <a:ext cx="4191660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TW" altLang="en-US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TW" altLang="en-US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zh-TW" altLang="en-US" i="0">
                          <a:solidFill>
                            <a:srgbClr val="1B43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TW" altLang="en-US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zh-TW" altLang="en-US" i="0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rgbClr val="1B4367"/>
                              </a:solidFill>
                              <a:latin typeface="Cambria Math" panose="02040503050406030204" pitchFamily="18" charset="0"/>
                            </a:rPr>
                            <m:t>𝑡𝑟𝑢𝑡h𝑠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7F3478-E905-492A-902C-5E3981DAC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59" y="3590865"/>
                <a:ext cx="4191660" cy="65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AFA0E37-6C41-4CFA-878D-95D741CFD903}"/>
                  </a:ext>
                </a:extLst>
              </p:cNvPr>
              <p:cNvSpPr/>
              <p:nvPr/>
            </p:nvSpPr>
            <p:spPr>
              <a:xfrm>
                <a:off x="3204304" y="4773190"/>
                <a:ext cx="565776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rgbClr val="1B4367"/>
                    </a:solidFill>
                  </a:rPr>
                  <a:t>True Positive (TP): </a:t>
                </a:r>
                <a:r>
                  <a:rPr lang="zh-TW" altLang="zh-TW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𝐼𝑜𝑈</m:t>
                    </m:r>
                    <m:r>
                      <a:rPr lang="en-US" altLang="zh-TW" i="1">
                        <a:solidFill>
                          <a:srgbClr val="1B436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&gt;0.5</m:t>
                    </m:r>
                  </m:oMath>
                </a14:m>
                <a:r>
                  <a:rPr lang="zh-TW" altLang="zh-TW" dirty="0">
                    <a:solidFill>
                      <a:srgbClr val="1B4367"/>
                    </a:solidFill>
                    <a:cs typeface="Times New Roman" panose="02020603050405020304" pitchFamily="18" charset="0"/>
                  </a:rPr>
                  <a:t>之正確偵測</a:t>
                </a:r>
                <a:endParaRPr lang="en-US" altLang="zh-TW" dirty="0">
                  <a:solidFill>
                    <a:srgbClr val="1B4367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rgbClr val="1B4367"/>
                    </a:solidFill>
                  </a:rPr>
                  <a:t>False Positive (FP): 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altLang="zh-TW" i="1">
                        <a:solidFill>
                          <a:srgbClr val="1B4367"/>
                        </a:solidFill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zh-TW" altLang="zh-TW" dirty="0">
                    <a:solidFill>
                      <a:srgbClr val="1B4367"/>
                    </a:solidFill>
                  </a:rPr>
                  <a:t>之錯誤偵測</a:t>
                </a:r>
                <a:endParaRPr lang="en-US" altLang="zh-TW" dirty="0">
                  <a:solidFill>
                    <a:srgbClr val="1B4367"/>
                  </a:solidFill>
                </a:endParaRPr>
              </a:p>
              <a:p>
                <a:r>
                  <a:rPr lang="en-US" altLang="zh-TW" dirty="0">
                    <a:solidFill>
                      <a:srgbClr val="1B4367"/>
                    </a:solidFill>
                  </a:rPr>
                  <a:t>False Negative (FN): 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代表沒有偵測到的</a:t>
                </a:r>
                <a:r>
                  <a:rPr lang="en-US" altLang="zh-TW" dirty="0">
                    <a:solidFill>
                      <a:srgbClr val="1B4367"/>
                    </a:solidFill>
                  </a:rPr>
                  <a:t>ground-truths</a:t>
                </a:r>
              </a:p>
              <a:p>
                <a:r>
                  <a:rPr lang="en-US" altLang="zh-TW" dirty="0">
                    <a:solidFill>
                      <a:srgbClr val="1B4367"/>
                    </a:solidFill>
                  </a:rPr>
                  <a:t>True Negative (TN): </a:t>
                </a:r>
                <a:r>
                  <a:rPr lang="zh-TW" altLang="zh-TW" dirty="0">
                    <a:solidFill>
                      <a:srgbClr val="1B4367"/>
                    </a:solidFill>
                  </a:rPr>
                  <a:t>不計算</a:t>
                </a:r>
                <a:endParaRPr lang="zh-TW" altLang="en-US" dirty="0">
                  <a:solidFill>
                    <a:srgbClr val="1B4367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AFA0E37-6C41-4CFA-878D-95D741CFD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04" y="4773190"/>
                <a:ext cx="5657767" cy="1200329"/>
              </a:xfrm>
              <a:prstGeom prst="rect">
                <a:avLst/>
              </a:prstGeom>
              <a:blipFill>
                <a:blip r:embed="rId5"/>
                <a:stretch>
                  <a:fillRect l="-970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0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8CC76-7C04-47CE-AE5C-9EE6820170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1B4367"/>
                </a:solidFill>
              </a:rPr>
              <a:t>Average Precision (AP)</a:t>
            </a:r>
            <a:endParaRPr lang="zh-TW" altLang="en-US" dirty="0">
              <a:solidFill>
                <a:srgbClr val="1B4367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5BED75-3B39-47F2-AEC2-5BCAC08F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0433"/>
              </p:ext>
            </p:extLst>
          </p:nvPr>
        </p:nvGraphicFramePr>
        <p:xfrm>
          <a:off x="2843868" y="1690688"/>
          <a:ext cx="6686026" cy="4561196"/>
        </p:xfrm>
        <a:graphic>
          <a:graphicData uri="http://schemas.openxmlformats.org/drawingml/2006/table">
            <a:tbl>
              <a:tblPr firstRow="1" firstCol="1" bandRow="1"/>
              <a:tblGrid>
                <a:gridCol w="906837">
                  <a:extLst>
                    <a:ext uri="{9D8B030D-6E8A-4147-A177-3AD203B41FA5}">
                      <a16:colId xmlns:a16="http://schemas.microsoft.com/office/drawing/2014/main" val="2157778917"/>
                    </a:ext>
                  </a:extLst>
                </a:gridCol>
                <a:gridCol w="906837">
                  <a:extLst>
                    <a:ext uri="{9D8B030D-6E8A-4147-A177-3AD203B41FA5}">
                      <a16:colId xmlns:a16="http://schemas.microsoft.com/office/drawing/2014/main" val="933074468"/>
                    </a:ext>
                  </a:extLst>
                </a:gridCol>
                <a:gridCol w="1263090">
                  <a:extLst>
                    <a:ext uri="{9D8B030D-6E8A-4147-A177-3AD203B41FA5}">
                      <a16:colId xmlns:a16="http://schemas.microsoft.com/office/drawing/2014/main" val="3256012110"/>
                    </a:ext>
                  </a:extLst>
                </a:gridCol>
                <a:gridCol w="1327576">
                  <a:extLst>
                    <a:ext uri="{9D8B030D-6E8A-4147-A177-3AD203B41FA5}">
                      <a16:colId xmlns:a16="http://schemas.microsoft.com/office/drawing/2014/main" val="3864433984"/>
                    </a:ext>
                  </a:extLst>
                </a:gridCol>
                <a:gridCol w="1140843">
                  <a:extLst>
                    <a:ext uri="{9D8B030D-6E8A-4147-A177-3AD203B41FA5}">
                      <a16:colId xmlns:a16="http://schemas.microsoft.com/office/drawing/2014/main" val="1369118297"/>
                    </a:ext>
                  </a:extLst>
                </a:gridCol>
                <a:gridCol w="1140843">
                  <a:extLst>
                    <a:ext uri="{9D8B030D-6E8A-4147-A177-3AD203B41FA5}">
                      <a16:colId xmlns:a16="http://schemas.microsoft.com/office/drawing/2014/main" val="941088871"/>
                    </a:ext>
                  </a:extLst>
                </a:gridCol>
              </a:tblGrid>
              <a:tr h="850831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信心指數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對應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ground-truth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IoU &gt; 0.5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325425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1/1=1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1/4=0.25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80771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2/2=1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2/4=0.5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24404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3/3=1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978713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05949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3/5=0.6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20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14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66917-ED3F-4942-A574-5C6B6AD71B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1B4367"/>
                </a:solidFill>
              </a:rPr>
              <a:t>P-R curve</a:t>
            </a:r>
            <a:endParaRPr lang="zh-TW" altLang="en-US" dirty="0">
              <a:solidFill>
                <a:srgbClr val="1B4367"/>
              </a:solidFill>
            </a:endParaRPr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F5FE1A30-8372-4A27-8AD2-4FAB3F8F4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25417"/>
              </p:ext>
            </p:extLst>
          </p:nvPr>
        </p:nvGraphicFramePr>
        <p:xfrm>
          <a:off x="3226379" y="1897166"/>
          <a:ext cx="6060976" cy="3469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3911600" y="2374900"/>
            <a:ext cx="3890433" cy="2315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1B4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9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92847" y="1452078"/>
            <a:ext cx="2000037" cy="2000037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/>
          </a:p>
        </p:txBody>
      </p:sp>
      <p:sp>
        <p:nvSpPr>
          <p:cNvPr id="12" name="文本框 11"/>
          <p:cNvSpPr txBox="1"/>
          <p:nvPr/>
        </p:nvSpPr>
        <p:spPr>
          <a:xfrm>
            <a:off x="3311691" y="3613009"/>
            <a:ext cx="556234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研究背景</a:t>
            </a:r>
            <a:endParaRPr lang="zh-CN" altLang="en-US" sz="48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4937603" y="2452096"/>
            <a:ext cx="2310525" cy="6872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1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3931"/>
            <a:ext cx="3015615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/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基於區域之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pPr lvl="0"/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全域性物件偵測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4A4B4413-19AA-42ED-A5CC-D6C620EC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9" y="1439527"/>
            <a:ext cx="3842535" cy="376084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75D783E-A84D-4EE1-B614-BCB8A738414A}"/>
              </a:ext>
            </a:extLst>
          </p:cNvPr>
          <p:cNvGrpSpPr/>
          <p:nvPr/>
        </p:nvGrpSpPr>
        <p:grpSpPr>
          <a:xfrm>
            <a:off x="4900662" y="1458334"/>
            <a:ext cx="7120464" cy="2204713"/>
            <a:chOff x="5790702" y="2428485"/>
            <a:chExt cx="6161132" cy="220471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D5FEF82-6B93-4201-9FDB-AD60FAE2CFDF}"/>
                </a:ext>
              </a:extLst>
            </p:cNvPr>
            <p:cNvSpPr/>
            <p:nvPr/>
          </p:nvSpPr>
          <p:spPr>
            <a:xfrm>
              <a:off x="5790702" y="2428485"/>
              <a:ext cx="50732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sz="2000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區域提議網路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(Region Proposal Networks, RPN)</a:t>
              </a:r>
              <a:endParaRPr lang="zh-TW" altLang="en-US" sz="2000" b="1" dirty="0">
                <a:solidFill>
                  <a:srgbClr val="1B436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8">
                  <a:extLst>
                    <a:ext uri="{FF2B5EF4-FFF2-40B4-BE49-F238E27FC236}">
                      <a16:creationId xmlns:a16="http://schemas.microsoft.com/office/drawing/2014/main" id="{DDC14326-84BF-4F2A-A4EF-A910F26970B0}"/>
                    </a:ext>
                  </a:extLst>
                </p:cNvPr>
                <p:cNvSpPr txBox="1"/>
                <p:nvPr/>
              </p:nvSpPr>
              <p:spPr>
                <a:xfrm>
                  <a:off x="5790702" y="2762621"/>
                  <a:ext cx="6161132" cy="18705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5CA0B4"/>
                      </a:solidFill>
                    </a14:hiddenFill>
                  </a:ext>
                </a:extLst>
              </p:spPr>
              <p:txBody>
                <a:bodyPr wrap="square" lIns="91440" tIns="45720" rIns="91440" bIns="45720" rtlCol="0">
                  <a:spAutoFit/>
                </a:bodyPr>
                <a:lstStyle/>
                <a:p>
                  <a:pPr marL="228594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掃描特徵圖來產生區域提議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(region proposals, Region of Interests, RoIs)</a:t>
                  </a:r>
                </a:p>
                <a:p>
                  <a:pPr marL="685783" lvl="1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滑動的網路在特徵圖上掃描，如同滑動窗口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pPr marL="685783" lvl="1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滑動窗口中心設有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1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個錨點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(anchor point)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，產生</a:t>
                  </a:r>
                  <a14:m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𝑘</m:t>
                      </m:r>
                    </m:oMath>
                  </a14:m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個錨框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(anchor boxes)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作為基準框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pPr marL="685783" lvl="1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分類層輸出</a:t>
                  </a:r>
                  <a14:m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2</m:t>
                      </m:r>
                      <m:r>
                        <a:rPr lang="en-US" altLang="zh-TW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𝑘</m:t>
                      </m:r>
                    </m:oMath>
                  </a14:m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代表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RoIs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是物體或是背景的分數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pPr marL="685783" lvl="1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迴歸層輸出</a:t>
                  </a:r>
                  <a14:m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4</m:t>
                      </m:r>
                      <m:r>
                        <a:rPr lang="en-US" altLang="zh-TW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𝑘</m:t>
                      </m:r>
                    </m:oMath>
                  </a14:m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來編碼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k</a:t>
                  </a: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個框的座標</a:t>
                  </a:r>
                  <a:endPara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pPr marL="228583" indent="-228594">
                    <a:lnSpc>
                      <a:spcPts val="2000"/>
                    </a:lnSpc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使用窮盡搜索法篩選</a:t>
                  </a:r>
                  <a:r>
                    <a:rPr lang="en-US" altLang="zh-TW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RoIs</a:t>
                  </a:r>
                </a:p>
              </p:txBody>
            </p:sp>
          </mc:Choice>
          <mc:Fallback xmlns="">
            <p:sp>
              <p:nvSpPr>
                <p:cNvPr id="36" name="文本框 8">
                  <a:extLst>
                    <a:ext uri="{FF2B5EF4-FFF2-40B4-BE49-F238E27FC236}">
                      <a16:creationId xmlns:a16="http://schemas.microsoft.com/office/drawing/2014/main" id="{DDC14326-84BF-4F2A-A4EF-A910F2697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702" y="2762621"/>
                  <a:ext cx="6161132" cy="1870577"/>
                </a:xfrm>
                <a:prstGeom prst="rect">
                  <a:avLst/>
                </a:prstGeom>
                <a:blipFill>
                  <a:blip r:embed="rId4"/>
                  <a:stretch>
                    <a:fillRect l="-342" t="-1629" r="-1455" b="-32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CA0B4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19856D1-070F-4A7C-8EF7-7F7D88992ACB}"/>
              </a:ext>
            </a:extLst>
          </p:cNvPr>
          <p:cNvGrpSpPr/>
          <p:nvPr/>
        </p:nvGrpSpPr>
        <p:grpSpPr>
          <a:xfrm>
            <a:off x="4900662" y="1460454"/>
            <a:ext cx="5973044" cy="930776"/>
            <a:chOff x="5790702" y="1322190"/>
            <a:chExt cx="5973044" cy="93077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F1927B9-D003-4AA9-8A5E-B3B1D14BF075}"/>
                </a:ext>
              </a:extLst>
            </p:cNvPr>
            <p:cNvSpPr/>
            <p:nvPr/>
          </p:nvSpPr>
          <p:spPr>
            <a:xfrm>
              <a:off x="5790707" y="1322190"/>
              <a:ext cx="40148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特徵擷取</a:t>
              </a:r>
              <a:r>
                <a:rPr lang="zh-TW" altLang="zh-TW" sz="2000" b="1" dirty="0">
                  <a:solidFill>
                    <a:srgbClr val="1B4367"/>
                  </a:solidFill>
                  <a:cs typeface="Times New Roman" panose="02020603050405020304" pitchFamily="18" charset="0"/>
                </a:rPr>
                <a:t>網路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(Feature Extractor)</a:t>
              </a:r>
              <a:endParaRPr lang="zh-TW" altLang="en-US" sz="2000" b="1" dirty="0">
                <a:solidFill>
                  <a:srgbClr val="1B4367"/>
                </a:solidFill>
              </a:endParaRPr>
            </a:p>
          </p:txBody>
        </p:sp>
        <p:sp>
          <p:nvSpPr>
            <p:cNvPr id="41" name="文本框 8">
              <a:extLst>
                <a:ext uri="{FF2B5EF4-FFF2-40B4-BE49-F238E27FC236}">
                  <a16:creationId xmlns:a16="http://schemas.microsoft.com/office/drawing/2014/main" id="{C89FCF41-9FA6-44B3-9BBC-A00BDFFDCCC0}"/>
                </a:ext>
              </a:extLst>
            </p:cNvPr>
            <p:cNvSpPr txBox="1"/>
            <p:nvPr/>
          </p:nvSpPr>
          <p:spPr>
            <a:xfrm>
              <a:off x="5790702" y="1664728"/>
              <a:ext cx="5973044" cy="58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/>
            <a:p>
              <a:pPr marL="228594" indent="-228594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把輸入圖片作特徵擷取得到特徵圖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marL="228594" indent="-228594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可使用各種卷積神經網路的卷積層，例如</a:t>
              </a:r>
              <a:r>
                <a:rPr lang="en-US" altLang="zh-TW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VGGNet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或是</a:t>
              </a:r>
              <a:r>
                <a:rPr lang="en-US" altLang="zh-TW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ResNet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468AEF6-2176-401D-BD55-96A8B189115F}"/>
              </a:ext>
            </a:extLst>
          </p:cNvPr>
          <p:cNvGrpSpPr/>
          <p:nvPr/>
        </p:nvGrpSpPr>
        <p:grpSpPr>
          <a:xfrm>
            <a:off x="4900662" y="1458334"/>
            <a:ext cx="5973044" cy="668061"/>
            <a:chOff x="5790702" y="4293589"/>
            <a:chExt cx="5973044" cy="66806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641311-9C2E-4C32-B3B1-370CE63BA8F2}"/>
                </a:ext>
              </a:extLst>
            </p:cNvPr>
            <p:cNvSpPr/>
            <p:nvPr/>
          </p:nvSpPr>
          <p:spPr>
            <a:xfrm>
              <a:off x="5790702" y="4293589"/>
              <a:ext cx="19128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</a:rPr>
                <a:t>RoI</a:t>
              </a:r>
              <a:r>
                <a:rPr lang="zh-TW" altLang="en-US" sz="2000" b="1" dirty="0">
                  <a:solidFill>
                    <a:srgbClr val="1B4367"/>
                  </a:solidFill>
                </a:rPr>
                <a:t> 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Alignment</a:t>
              </a:r>
              <a:endParaRPr lang="zh-TW" altLang="en-US" sz="2000" b="1" dirty="0">
                <a:solidFill>
                  <a:srgbClr val="1B4367"/>
                </a:solidFill>
              </a:endParaRPr>
            </a:p>
          </p:txBody>
        </p:sp>
        <p:sp>
          <p:nvSpPr>
            <p:cNvPr id="47" name="文本框 8">
              <a:extLst>
                <a:ext uri="{FF2B5EF4-FFF2-40B4-BE49-F238E27FC236}">
                  <a16:creationId xmlns:a16="http://schemas.microsoft.com/office/drawing/2014/main" id="{6256E2E6-16D3-4AAB-AF49-F1205143B75B}"/>
                </a:ext>
              </a:extLst>
            </p:cNvPr>
            <p:cNvSpPr txBox="1"/>
            <p:nvPr/>
          </p:nvSpPr>
          <p:spPr>
            <a:xfrm>
              <a:off x="5790702" y="4629956"/>
              <a:ext cx="5973044" cy="33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/>
            <a:p>
              <a:pPr marL="228594" indent="-228594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將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RoIs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變成相同尺寸才能送到偵測器去分類與邊框迴歸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DC39653E-9B98-4647-969B-59371F52A950}"/>
              </a:ext>
            </a:extLst>
          </p:cNvPr>
          <p:cNvGrpSpPr/>
          <p:nvPr/>
        </p:nvGrpSpPr>
        <p:grpSpPr>
          <a:xfrm>
            <a:off x="4900662" y="1467836"/>
            <a:ext cx="5973044" cy="670311"/>
            <a:chOff x="5790702" y="5389295"/>
            <a:chExt cx="5973044" cy="67031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1EC80F-8CE9-4CA1-B0F0-4B7A31B81C1E}"/>
                </a:ext>
              </a:extLst>
            </p:cNvPr>
            <p:cNvSpPr/>
            <p:nvPr/>
          </p:nvSpPr>
          <p:spPr>
            <a:xfrm>
              <a:off x="5790702" y="5389295"/>
              <a:ext cx="22130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rgbClr val="1B4367"/>
                  </a:solidFill>
                </a:rPr>
                <a:t>偵測器</a:t>
              </a:r>
              <a:r>
                <a:rPr lang="en-US" altLang="zh-TW" sz="2000" b="1" dirty="0">
                  <a:solidFill>
                    <a:srgbClr val="1B4367"/>
                  </a:solidFill>
                </a:rPr>
                <a:t>(Detector)</a:t>
              </a:r>
              <a:endParaRPr lang="zh-TW" altLang="en-US" sz="2000" b="1" dirty="0">
                <a:solidFill>
                  <a:srgbClr val="1B4367"/>
                </a:solidFill>
              </a:endParaRPr>
            </a:p>
          </p:txBody>
        </p:sp>
        <p:sp>
          <p:nvSpPr>
            <p:cNvPr id="51" name="文本框 8">
              <a:extLst>
                <a:ext uri="{FF2B5EF4-FFF2-40B4-BE49-F238E27FC236}">
                  <a16:creationId xmlns:a16="http://schemas.microsoft.com/office/drawing/2014/main" id="{38237701-9E57-4F0B-928B-28DF5633427A}"/>
                </a:ext>
              </a:extLst>
            </p:cNvPr>
            <p:cNvSpPr txBox="1"/>
            <p:nvPr/>
          </p:nvSpPr>
          <p:spPr>
            <a:xfrm>
              <a:off x="5790702" y="5727849"/>
              <a:ext cx="5973044" cy="33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91440" tIns="45720" rIns="91440" bIns="45720" rtlCol="0">
              <a:spAutoFit/>
            </a:bodyPr>
            <a:lstStyle/>
            <a:p>
              <a:pPr marL="228594" indent="-228594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將相同尺寸的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RoIs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作最後的分類與邊框迴歸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圖片 16" descr="一張含有 文字, 地圖 的圖片&#10;&#10;自動產生的描述">
            <a:extLst>
              <a:ext uri="{FF2B5EF4-FFF2-40B4-BE49-F238E27FC236}">
                <a16:creationId xmlns:a16="http://schemas.microsoft.com/office/drawing/2014/main" id="{30BE6359-1413-4742-A8D8-01FDBC542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65" y="3779249"/>
            <a:ext cx="3557835" cy="2136817"/>
          </a:xfrm>
          <a:prstGeom prst="rect">
            <a:avLst/>
          </a:prstGeom>
        </p:spPr>
      </p:pic>
      <p:pic>
        <p:nvPicPr>
          <p:cNvPr id="18" name="圖片 17" descr="一張含有 文字, 地圖 的圖片&#10;&#10;自動產生的描述">
            <a:extLst>
              <a:ext uri="{FF2B5EF4-FFF2-40B4-BE49-F238E27FC236}">
                <a16:creationId xmlns:a16="http://schemas.microsoft.com/office/drawing/2014/main" id="{932DDCBA-9D7A-4E9D-B7F0-6C87F06A7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62" y="2677455"/>
            <a:ext cx="5171193" cy="210754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D717758-9832-44E8-BCD2-52397EEC8AC8}"/>
              </a:ext>
            </a:extLst>
          </p:cNvPr>
          <p:cNvSpPr/>
          <p:nvPr/>
        </p:nvSpPr>
        <p:spPr>
          <a:xfrm>
            <a:off x="4900662" y="1460987"/>
            <a:ext cx="64517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特徵擷取</a:t>
            </a:r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網路</a:t>
            </a:r>
            <a:r>
              <a:rPr lang="en-US" altLang="zh-TW" sz="2000" b="1" dirty="0">
                <a:solidFill>
                  <a:srgbClr val="1B4367"/>
                </a:solidFill>
              </a:rPr>
              <a:t>(Feature Extractor)</a:t>
            </a:r>
            <a:endParaRPr lang="en-US" altLang="zh-TW" sz="2000" b="1" dirty="0">
              <a:solidFill>
                <a:srgbClr val="1B4367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b="1" dirty="0">
                <a:solidFill>
                  <a:srgbClr val="1B4367"/>
                </a:solidFill>
                <a:cs typeface="Times New Roman" panose="02020603050405020304" pitchFamily="18" charset="0"/>
              </a:rPr>
              <a:t>區域提議網路</a:t>
            </a:r>
            <a:r>
              <a:rPr lang="en-US" altLang="zh-TW" sz="2000" b="1" dirty="0">
                <a:solidFill>
                  <a:srgbClr val="1B4367"/>
                </a:solidFill>
              </a:rPr>
              <a:t>(Region Proposal Networks, RPN)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1B4367"/>
                </a:solidFill>
              </a:rPr>
              <a:t>RoI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1B4367"/>
                </a:solidFill>
              </a:rPr>
              <a:t>偵測器</a:t>
            </a:r>
            <a:r>
              <a:rPr lang="en-US" altLang="zh-TW" sz="2000" b="1" dirty="0">
                <a:solidFill>
                  <a:srgbClr val="1B4367"/>
                </a:solidFill>
              </a:rPr>
              <a:t>(Detector)</a:t>
            </a:r>
            <a:endParaRPr lang="zh-TW" altLang="en-US" sz="2000" b="1" dirty="0">
              <a:solidFill>
                <a:srgbClr val="1B4367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99699A-5592-4E35-92CE-BCC80874A281}"/>
              </a:ext>
            </a:extLst>
          </p:cNvPr>
          <p:cNvSpPr/>
          <p:nvPr/>
        </p:nvSpPr>
        <p:spPr>
          <a:xfrm>
            <a:off x="6920753" y="6057780"/>
            <a:ext cx="5271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 S. Ren, K. He, R. </a:t>
            </a:r>
            <a:r>
              <a:rPr lang="en-US" altLang="zh-TW" sz="1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Girshick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and J. Sun, "Faster r-</a:t>
            </a:r>
            <a:r>
              <a:rPr lang="en-US" altLang="zh-TW" sz="1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: Towards real-time object detection with region proposal networks," in </a:t>
            </a:r>
            <a:r>
              <a:rPr lang="en-US" altLang="zh-TW" sz="1000" i="1" dirty="0">
                <a:latin typeface="Times New Roman" panose="02020603050405020304" pitchFamily="18" charset="0"/>
                <a:ea typeface="標楷體" panose="03000509000000000000" pitchFamily="65" charset="-120"/>
              </a:rPr>
              <a:t>Advances in neural information processing systems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2015, pp. 91-99. </a:t>
            </a:r>
            <a:endParaRPr lang="zh-TW" altLang="en-US" sz="1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4EF4C7-DC93-419A-AAF6-6A5DEBF55EF6}"/>
              </a:ext>
            </a:extLst>
          </p:cNvPr>
          <p:cNvSpPr/>
          <p:nvPr/>
        </p:nvSpPr>
        <p:spPr>
          <a:xfrm>
            <a:off x="6920754" y="6457890"/>
            <a:ext cx="5271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600"/>
              </a:spcAft>
            </a:pP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 K. He, G. </a:t>
            </a:r>
            <a:r>
              <a:rPr lang="en-US" altLang="zh-TW" sz="10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Gkioxari</a:t>
            </a: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P. </a:t>
            </a:r>
            <a:r>
              <a:rPr lang="en-US" altLang="zh-TW" sz="10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Dollár</a:t>
            </a: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and R. </a:t>
            </a:r>
            <a:r>
              <a:rPr lang="en-US" altLang="zh-TW" sz="10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Girshick</a:t>
            </a: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"Mask r-</a:t>
            </a:r>
            <a:r>
              <a:rPr lang="en-US" altLang="zh-TW" sz="10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," in </a:t>
            </a:r>
            <a:r>
              <a:rPr lang="en-US" altLang="zh-TW" sz="1000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Proceedings of the IEEE international conference on computer vision</a:t>
            </a:r>
            <a:r>
              <a:rPr lang="en-US" altLang="zh-TW" sz="10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2017, pp. 2961-2969. </a:t>
            </a:r>
            <a:endParaRPr lang="zh-TW" altLang="zh-TW" sz="10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C4ED1F-9D70-4FF7-85A3-5C4F5DBCAE2B}"/>
              </a:ext>
            </a:extLst>
          </p:cNvPr>
          <p:cNvSpPr/>
          <p:nvPr/>
        </p:nvSpPr>
        <p:spPr>
          <a:xfrm>
            <a:off x="1514475" y="3629025"/>
            <a:ext cx="2152650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52BC4C-E50E-41FC-B73A-3F5BDEC165CB}"/>
              </a:ext>
            </a:extLst>
          </p:cNvPr>
          <p:cNvSpPr/>
          <p:nvPr/>
        </p:nvSpPr>
        <p:spPr>
          <a:xfrm>
            <a:off x="558109" y="2161950"/>
            <a:ext cx="2251317" cy="1267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38E48D-4FDF-4A36-AC29-71C3745EC787}"/>
              </a:ext>
            </a:extLst>
          </p:cNvPr>
          <p:cNvSpPr/>
          <p:nvPr/>
        </p:nvSpPr>
        <p:spPr>
          <a:xfrm>
            <a:off x="3143250" y="1855696"/>
            <a:ext cx="1257394" cy="459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110CDC-2265-4CC1-8960-19814F951590}"/>
              </a:ext>
            </a:extLst>
          </p:cNvPr>
          <p:cNvSpPr/>
          <p:nvPr/>
        </p:nvSpPr>
        <p:spPr>
          <a:xfrm>
            <a:off x="1909713" y="1341634"/>
            <a:ext cx="1757412" cy="1014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4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3" grpId="1" animBg="1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945849" y="43931"/>
            <a:ext cx="3015615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基於區域之局部性</a:t>
            </a:r>
            <a:endParaRPr lang="en-US" altLang="zh-TW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rgbClr val="1B436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物件偵測</a:t>
            </a:r>
            <a:endParaRPr lang="zh-CN" altLang="en-US" sz="2400" b="1" dirty="0">
              <a:solidFill>
                <a:srgbClr val="1B436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32638" y="876556"/>
            <a:ext cx="640345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9FDC3AA3-568F-499D-8FF9-C4DE81D7B6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83" y="1213834"/>
            <a:ext cx="7421033" cy="2262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BACD02-4F15-4D07-AA39-6EC2302DC6A4}"/>
              </a:ext>
            </a:extLst>
          </p:cNvPr>
          <p:cNvSpPr/>
          <p:nvPr/>
        </p:nvSpPr>
        <p:spPr>
          <a:xfrm>
            <a:off x="6194613" y="6457890"/>
            <a:ext cx="5997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A. </a:t>
            </a:r>
            <a:r>
              <a:rPr lang="en-US" altLang="zh-TW" sz="1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Pirinen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 and C. </a:t>
            </a:r>
            <a:r>
              <a:rPr lang="en-US" altLang="zh-TW" sz="1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Sminchisescu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"Deep reinforcement learning of region proposal networks for object detection," in </a:t>
            </a:r>
            <a:r>
              <a:rPr lang="en-US" altLang="zh-TW" sz="1000" i="1" dirty="0">
                <a:latin typeface="Times New Roman" panose="02020603050405020304" pitchFamily="18" charset="0"/>
                <a:ea typeface="標楷體" panose="03000509000000000000" pitchFamily="65" charset="-120"/>
              </a:rPr>
              <a:t>Proceedings of the IEEE Conference on Computer Vision and Pattern Recognition</a:t>
            </a:r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2018, pp. 6945-6954.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0C8A8ED-1B69-49B9-B5B7-0651BD9907A4}"/>
              </a:ext>
            </a:extLst>
          </p:cNvPr>
          <p:cNvGrpSpPr/>
          <p:nvPr/>
        </p:nvGrpSpPr>
        <p:grpSpPr>
          <a:xfrm>
            <a:off x="3568206" y="3549048"/>
            <a:ext cx="5298093" cy="2375739"/>
            <a:chOff x="3568206" y="3549048"/>
            <a:chExt cx="5298093" cy="237573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A436F8FD-9734-46E7-9C3B-915AE56EEC82}"/>
                </a:ext>
              </a:extLst>
            </p:cNvPr>
            <p:cNvGrpSpPr/>
            <p:nvPr/>
          </p:nvGrpSpPr>
          <p:grpSpPr>
            <a:xfrm>
              <a:off x="4156670" y="4009230"/>
              <a:ext cx="4709629" cy="926792"/>
              <a:chOff x="1887474" y="3849875"/>
              <a:chExt cx="4709629" cy="926792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D5FEF82-6B93-4201-9FDB-AD60FAE2CFDF}"/>
                  </a:ext>
                </a:extLst>
              </p:cNvPr>
              <p:cNvSpPr/>
              <p:nvPr/>
            </p:nvSpPr>
            <p:spPr>
              <a:xfrm>
                <a:off x="1887475" y="3849875"/>
                <a:ext cx="14975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順序性</a:t>
                </a:r>
                <a:r>
                  <a:rPr lang="en-US" altLang="zh-TW" sz="20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RPN</a:t>
                </a:r>
                <a:endParaRPr lang="zh-TW" altLang="en-US" sz="2000" b="1" dirty="0">
                  <a:solidFill>
                    <a:srgbClr val="1B4367"/>
                  </a:solidFill>
                </a:endParaRPr>
              </a:p>
            </p:txBody>
          </p:sp>
          <p:sp>
            <p:nvSpPr>
              <p:cNvPr id="3" name="文本框 8">
                <a:extLst>
                  <a:ext uri="{FF2B5EF4-FFF2-40B4-BE49-F238E27FC236}">
                    <a16:creationId xmlns:a16="http://schemas.microsoft.com/office/drawing/2014/main" id="{8EC65339-1691-4F21-93C8-CA726547D764}"/>
                  </a:ext>
                </a:extLst>
              </p:cNvPr>
              <p:cNvSpPr txBox="1"/>
              <p:nvPr/>
            </p:nvSpPr>
            <p:spPr>
              <a:xfrm>
                <a:off x="1887474" y="4188429"/>
                <a:ext cx="4709629" cy="588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228594" indent="-228594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RPN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產生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RoIs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後順序性選取部份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RoIs</a:t>
                </a:r>
              </a:p>
              <a:p>
                <a:pPr marL="228594" indent="-228594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使用</a:t>
                </a:r>
                <a:r>
                  <a:rPr lang="en-US" altLang="zh-TW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Conv-GRU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作為策略網路</a:t>
                </a:r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31A16AB-0388-4C09-AB32-D49D79B2129F}"/>
                </a:ext>
              </a:extLst>
            </p:cNvPr>
            <p:cNvGrpSpPr/>
            <p:nvPr/>
          </p:nvGrpSpPr>
          <p:grpSpPr>
            <a:xfrm>
              <a:off x="4156669" y="4997995"/>
              <a:ext cx="4709629" cy="926792"/>
              <a:chOff x="1887474" y="5230040"/>
              <a:chExt cx="4709629" cy="92679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514BC8-B6EF-4122-9CFC-0E35FA1E424E}"/>
                  </a:ext>
                </a:extLst>
              </p:cNvPr>
              <p:cNvSpPr/>
              <p:nvPr/>
            </p:nvSpPr>
            <p:spPr>
              <a:xfrm>
                <a:off x="1887474" y="5230040"/>
                <a:ext cx="6976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1B4367"/>
                    </a:solidFill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缺點</a:t>
                </a:r>
                <a:endParaRPr lang="zh-TW" altLang="en-US" sz="2000" b="1" dirty="0">
                  <a:solidFill>
                    <a:srgbClr val="1B4367"/>
                  </a:solidFill>
                </a:endParaRPr>
              </a:p>
            </p:txBody>
          </p:sp>
          <p:sp>
            <p:nvSpPr>
              <p:cNvPr id="8" name="文本框 8">
                <a:extLst>
                  <a:ext uri="{FF2B5EF4-FFF2-40B4-BE49-F238E27FC236}">
                    <a16:creationId xmlns:a16="http://schemas.microsoft.com/office/drawing/2014/main" id="{B45474AA-7DBD-495B-8203-1647901931DB}"/>
                  </a:ext>
                </a:extLst>
              </p:cNvPr>
              <p:cNvSpPr txBox="1"/>
              <p:nvPr/>
            </p:nvSpPr>
            <p:spPr>
              <a:xfrm>
                <a:off x="1887474" y="5568594"/>
                <a:ext cx="4709629" cy="588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228594" indent="-228594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網路結構非常複雜</a:t>
                </a:r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endParaRPr>
              </a:p>
              <a:p>
                <a:pPr marL="228594" indent="-228594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cs typeface="+mn-ea"/>
                    <a:sym typeface="+mn-lt"/>
                  </a:rPr>
                  <a:t>搜尋策略之行為具有很大的改進空間</a:t>
                </a:r>
                <a:endPara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7C71BD9-4879-444B-8E48-D0651B29431F}"/>
                </a:ext>
              </a:extLst>
            </p:cNvPr>
            <p:cNvSpPr/>
            <p:nvPr/>
          </p:nvSpPr>
          <p:spPr>
            <a:xfrm>
              <a:off x="3568206" y="3549048"/>
              <a:ext cx="11769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rgbClr val="1B4367"/>
                  </a:solidFill>
                  <a:latin typeface="微軟正黑體" panose="020B0604030504040204" pitchFamily="34" charset="-120"/>
                  <a:cs typeface="Times New Roman" panose="02020603050405020304" pitchFamily="18" charset="0"/>
                </a:rPr>
                <a:t>drl-RPN</a:t>
              </a:r>
              <a:endParaRPr lang="zh-TW" altLang="en-US" sz="2000" b="1" dirty="0">
                <a:solidFill>
                  <a:srgbClr val="1B436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6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86" descr="一張含有 草, 室外, 圍欄, 曠野 的圖片&#10;&#10;自動產生的描述">
            <a:extLst>
              <a:ext uri="{FF2B5EF4-FFF2-40B4-BE49-F238E27FC236}">
                <a16:creationId xmlns:a16="http://schemas.microsoft.com/office/drawing/2014/main" id="{330D85E1-D31B-4FFC-91B3-06F336C2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0" y="1624785"/>
            <a:ext cx="4802769" cy="36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85" descr="一張含有 草, 圍欄, 運動, 相片 的圖片&#10;&#10;自動產生的描述">
            <a:extLst>
              <a:ext uri="{FF2B5EF4-FFF2-40B4-BE49-F238E27FC236}">
                <a16:creationId xmlns:a16="http://schemas.microsoft.com/office/drawing/2014/main" id="{2F99B3DA-86C6-4DA8-9B76-44AE7C848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52" y="805847"/>
            <a:ext cx="3888432" cy="52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35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11312</TotalTime>
  <Words>5136</Words>
  <Application>Microsoft Office PowerPoint</Application>
  <PresentationFormat>寬螢幕</PresentationFormat>
  <Paragraphs>1017</Paragraphs>
  <Slides>59</Slides>
  <Notes>56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黑体</vt:lpstr>
      <vt:lpstr>宋体</vt:lpstr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Confusion Metrics</vt:lpstr>
      <vt:lpstr>Average Precision (AP)</vt:lpstr>
      <vt:lpstr>P-R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IRIS</cp:lastModifiedBy>
  <cp:revision>419</cp:revision>
  <dcterms:created xsi:type="dcterms:W3CDTF">2016-05-20T12:59:00Z</dcterms:created>
  <dcterms:modified xsi:type="dcterms:W3CDTF">2020-08-12T06:20:52Z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